
<file path=[Content_Types].xml><?xml version="1.0" encoding="utf-8"?>
<Types xmlns="http://schemas.openxmlformats.org/package/2006/content-types">
  <Default Extension="fntdata" ContentType="application/x-fontdata"/>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99" r:id="rId3"/>
    <p:sldId id="290" r:id="rId4"/>
    <p:sldId id="291" r:id="rId5"/>
    <p:sldId id="281" r:id="rId6"/>
    <p:sldId id="300" r:id="rId7"/>
    <p:sldId id="292" r:id="rId8"/>
    <p:sldId id="282" r:id="rId9"/>
    <p:sldId id="260" r:id="rId10"/>
    <p:sldId id="267" r:id="rId11"/>
    <p:sldId id="293" r:id="rId12"/>
    <p:sldId id="265" r:id="rId13"/>
    <p:sldId id="284" r:id="rId14"/>
    <p:sldId id="294" r:id="rId15"/>
    <p:sldId id="295" r:id="rId16"/>
    <p:sldId id="283" r:id="rId17"/>
    <p:sldId id="276" r:id="rId18"/>
    <p:sldId id="286" r:id="rId19"/>
    <p:sldId id="296" r:id="rId20"/>
    <p:sldId id="272" r:id="rId21"/>
    <p:sldId id="298" r:id="rId22"/>
    <p:sldId id="273" r:id="rId23"/>
    <p:sldId id="297" r:id="rId24"/>
    <p:sldId id="274" r:id="rId25"/>
    <p:sldId id="279" r:id="rId26"/>
  </p:sldIdLst>
  <p:sldSz cx="12188825" cy="6858000"/>
  <p:notesSz cx="6858000" cy="9144000"/>
  <p:embeddedFontLst>
    <p:embeddedFont>
      <p:font typeface="Calibri" panose="020F0502020204030204" pitchFamily="34" charset="0"/>
      <p:regular r:id="rId28"/>
      <p:bold r:id="rId29"/>
      <p:italic r:id="rId30"/>
      <p:boldItalic r:id="rId31"/>
    </p:embeddedFont>
    <p:embeddedFont>
      <p:font typeface="Libre Franklin" pitchFamily="2"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Poppins Light" panose="00000400000000000000" pitchFamily="2" charset="0"/>
      <p:regular r:id="rId40"/>
      <p:italic r:id="rId41"/>
    </p:embeddedFont>
    <p:embeddedFont>
      <p:font typeface="Poppins SemiBold" panose="00000700000000000000" pitchFamily="2" charset="0"/>
      <p:bold r:id="rId42"/>
      <p:boldItalic r:id="rId43"/>
    </p:embeddedFont>
  </p:embeddedFontLst>
  <p:defaultTextStyle>
    <a:defPPr>
      <a:defRPr lang="en-US"/>
    </a:defPPr>
    <a:lvl1pPr marL="0" algn="l" defTabSz="609448" rtl="0" eaLnBrk="1" latinLnBrk="0" hangingPunct="1">
      <a:defRPr sz="1200" kern="1200">
        <a:solidFill>
          <a:schemeClr val="tx1"/>
        </a:solidFill>
        <a:latin typeface="+mn-lt"/>
        <a:ea typeface="+mn-ea"/>
        <a:cs typeface="+mn-cs"/>
      </a:defRPr>
    </a:lvl1pPr>
    <a:lvl2pPr marL="304724" algn="l" defTabSz="609448" rtl="0" eaLnBrk="1" latinLnBrk="0" hangingPunct="1">
      <a:defRPr sz="1200" kern="1200">
        <a:solidFill>
          <a:schemeClr val="tx1"/>
        </a:solidFill>
        <a:latin typeface="+mn-lt"/>
        <a:ea typeface="+mn-ea"/>
        <a:cs typeface="+mn-cs"/>
      </a:defRPr>
    </a:lvl2pPr>
    <a:lvl3pPr marL="609448" algn="l" defTabSz="609448" rtl="0" eaLnBrk="1" latinLnBrk="0" hangingPunct="1">
      <a:defRPr sz="1200" kern="1200">
        <a:solidFill>
          <a:schemeClr val="tx1"/>
        </a:solidFill>
        <a:latin typeface="+mn-lt"/>
        <a:ea typeface="+mn-ea"/>
        <a:cs typeface="+mn-cs"/>
      </a:defRPr>
    </a:lvl3pPr>
    <a:lvl4pPr marL="914171" algn="l" defTabSz="609448" rtl="0" eaLnBrk="1" latinLnBrk="0" hangingPunct="1">
      <a:defRPr sz="1200" kern="1200">
        <a:solidFill>
          <a:schemeClr val="tx1"/>
        </a:solidFill>
        <a:latin typeface="+mn-lt"/>
        <a:ea typeface="+mn-ea"/>
        <a:cs typeface="+mn-cs"/>
      </a:defRPr>
    </a:lvl4pPr>
    <a:lvl5pPr marL="1218895" algn="l" defTabSz="609448" rtl="0" eaLnBrk="1" latinLnBrk="0" hangingPunct="1">
      <a:defRPr sz="1200" kern="1200">
        <a:solidFill>
          <a:schemeClr val="tx1"/>
        </a:solidFill>
        <a:latin typeface="+mn-lt"/>
        <a:ea typeface="+mn-ea"/>
        <a:cs typeface="+mn-cs"/>
      </a:defRPr>
    </a:lvl5pPr>
    <a:lvl6pPr marL="1523619" algn="l" defTabSz="609448" rtl="0" eaLnBrk="1" latinLnBrk="0" hangingPunct="1">
      <a:defRPr sz="1200" kern="1200">
        <a:solidFill>
          <a:schemeClr val="tx1"/>
        </a:solidFill>
        <a:latin typeface="+mn-lt"/>
        <a:ea typeface="+mn-ea"/>
        <a:cs typeface="+mn-cs"/>
      </a:defRPr>
    </a:lvl6pPr>
    <a:lvl7pPr marL="1828343" algn="l" defTabSz="609448" rtl="0" eaLnBrk="1" latinLnBrk="0" hangingPunct="1">
      <a:defRPr sz="1200" kern="1200">
        <a:solidFill>
          <a:schemeClr val="tx1"/>
        </a:solidFill>
        <a:latin typeface="+mn-lt"/>
        <a:ea typeface="+mn-ea"/>
        <a:cs typeface="+mn-cs"/>
      </a:defRPr>
    </a:lvl7pPr>
    <a:lvl8pPr marL="2133067" algn="l" defTabSz="609448" rtl="0" eaLnBrk="1" latinLnBrk="0" hangingPunct="1">
      <a:defRPr sz="1200" kern="1200">
        <a:solidFill>
          <a:schemeClr val="tx1"/>
        </a:solidFill>
        <a:latin typeface="+mn-lt"/>
        <a:ea typeface="+mn-ea"/>
        <a:cs typeface="+mn-cs"/>
      </a:defRPr>
    </a:lvl8pPr>
    <a:lvl9pPr marL="2437790" algn="l" defTabSz="609448"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432" userDrawn="1">
          <p15:clr>
            <a:srgbClr val="A4A3A4"/>
          </p15:clr>
        </p15:guide>
        <p15:guide id="3" pos="7247" userDrawn="1">
          <p15:clr>
            <a:srgbClr val="A4A3A4"/>
          </p15:clr>
        </p15:guide>
        <p15:guide id="4" pos="32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5A32"/>
    <a:srgbClr val="153B0D"/>
    <a:srgbClr val="D7B899"/>
    <a:srgbClr val="B67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8" d="100"/>
          <a:sy n="78" d="100"/>
        </p:scale>
        <p:origin x="850" y="43"/>
      </p:cViewPr>
      <p:guideLst>
        <p:guide orient="horz" pos="1392"/>
        <p:guide pos="432"/>
        <p:guide pos="7247"/>
        <p:guide pos="327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09FAE-BA3F-4302-840D-9F800A391013}" type="datetimeFigureOut">
              <a:rPr lang="en-GB" smtClean="0"/>
              <a:t>28/10/2021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89457-3C8A-4B3B-BE8B-2EB076C09015}" type="slidenum">
              <a:rPr lang="en-GB" smtClean="0"/>
              <a:t>‹#›</a:t>
            </a:fld>
            <a:endParaRPr lang="en-GB"/>
          </a:p>
        </p:txBody>
      </p:sp>
    </p:spTree>
    <p:extLst>
      <p:ext uri="{BB962C8B-B14F-4D97-AF65-F5344CB8AC3E}">
        <p14:creationId xmlns:p14="http://schemas.microsoft.com/office/powerpoint/2010/main" val="2154785149"/>
      </p:ext>
    </p:extLst>
  </p:cSld>
  <p:clrMap bg1="lt1" tx1="dk1" bg2="lt2" tx2="dk2" accent1="accent1" accent2="accent2" accent3="accent3" accent4="accent4" accent5="accent5" accent6="accent6" hlink="hlink" folHlink="folHlink"/>
  <p:notesStyle>
    <a:lvl1pPr marL="0" algn="l" defTabSz="609448" rtl="0" eaLnBrk="1" latinLnBrk="0" hangingPunct="1">
      <a:defRPr sz="800" kern="1200">
        <a:solidFill>
          <a:schemeClr val="tx1"/>
        </a:solidFill>
        <a:latin typeface="+mn-lt"/>
        <a:ea typeface="+mn-ea"/>
        <a:cs typeface="+mn-cs"/>
      </a:defRPr>
    </a:lvl1pPr>
    <a:lvl2pPr marL="304724" algn="l" defTabSz="609448" rtl="0" eaLnBrk="1" latinLnBrk="0" hangingPunct="1">
      <a:defRPr sz="800" kern="1200">
        <a:solidFill>
          <a:schemeClr val="tx1"/>
        </a:solidFill>
        <a:latin typeface="+mn-lt"/>
        <a:ea typeface="+mn-ea"/>
        <a:cs typeface="+mn-cs"/>
      </a:defRPr>
    </a:lvl2pPr>
    <a:lvl3pPr marL="609448" algn="l" defTabSz="609448" rtl="0" eaLnBrk="1" latinLnBrk="0" hangingPunct="1">
      <a:defRPr sz="800" kern="1200">
        <a:solidFill>
          <a:schemeClr val="tx1"/>
        </a:solidFill>
        <a:latin typeface="+mn-lt"/>
        <a:ea typeface="+mn-ea"/>
        <a:cs typeface="+mn-cs"/>
      </a:defRPr>
    </a:lvl3pPr>
    <a:lvl4pPr marL="914171" algn="l" defTabSz="609448" rtl="0" eaLnBrk="1" latinLnBrk="0" hangingPunct="1">
      <a:defRPr sz="800" kern="1200">
        <a:solidFill>
          <a:schemeClr val="tx1"/>
        </a:solidFill>
        <a:latin typeface="+mn-lt"/>
        <a:ea typeface="+mn-ea"/>
        <a:cs typeface="+mn-cs"/>
      </a:defRPr>
    </a:lvl4pPr>
    <a:lvl5pPr marL="1218895" algn="l" defTabSz="609448" rtl="0" eaLnBrk="1" latinLnBrk="0" hangingPunct="1">
      <a:defRPr sz="800" kern="1200">
        <a:solidFill>
          <a:schemeClr val="tx1"/>
        </a:solidFill>
        <a:latin typeface="+mn-lt"/>
        <a:ea typeface="+mn-ea"/>
        <a:cs typeface="+mn-cs"/>
      </a:defRPr>
    </a:lvl5pPr>
    <a:lvl6pPr marL="1523619" algn="l" defTabSz="609448" rtl="0" eaLnBrk="1" latinLnBrk="0" hangingPunct="1">
      <a:defRPr sz="800" kern="1200">
        <a:solidFill>
          <a:schemeClr val="tx1"/>
        </a:solidFill>
        <a:latin typeface="+mn-lt"/>
        <a:ea typeface="+mn-ea"/>
        <a:cs typeface="+mn-cs"/>
      </a:defRPr>
    </a:lvl6pPr>
    <a:lvl7pPr marL="1828343" algn="l" defTabSz="609448" rtl="0" eaLnBrk="1" latinLnBrk="0" hangingPunct="1">
      <a:defRPr sz="800" kern="1200">
        <a:solidFill>
          <a:schemeClr val="tx1"/>
        </a:solidFill>
        <a:latin typeface="+mn-lt"/>
        <a:ea typeface="+mn-ea"/>
        <a:cs typeface="+mn-cs"/>
      </a:defRPr>
    </a:lvl7pPr>
    <a:lvl8pPr marL="2133067" algn="l" defTabSz="609448" rtl="0" eaLnBrk="1" latinLnBrk="0" hangingPunct="1">
      <a:defRPr sz="800" kern="1200">
        <a:solidFill>
          <a:schemeClr val="tx1"/>
        </a:solidFill>
        <a:latin typeface="+mn-lt"/>
        <a:ea typeface="+mn-ea"/>
        <a:cs typeface="+mn-cs"/>
      </a:defRPr>
    </a:lvl8pPr>
    <a:lvl9pPr marL="2437790" algn="l" defTabSz="609448"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E89457-3C8A-4B3B-BE8B-2EB076C09015}" type="slidenum">
              <a:rPr lang="en-GB" smtClean="0"/>
              <a:t>3</a:t>
            </a:fld>
            <a:endParaRPr lang="en-GB"/>
          </a:p>
        </p:txBody>
      </p:sp>
    </p:spTree>
    <p:extLst>
      <p:ext uri="{BB962C8B-B14F-4D97-AF65-F5344CB8AC3E}">
        <p14:creationId xmlns:p14="http://schemas.microsoft.com/office/powerpoint/2010/main" val="61593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E89457-3C8A-4B3B-BE8B-2EB076C09015}" type="slidenum">
              <a:rPr lang="en-GB" smtClean="0"/>
              <a:t>7</a:t>
            </a:fld>
            <a:endParaRPr lang="en-GB"/>
          </a:p>
        </p:txBody>
      </p:sp>
    </p:spTree>
    <p:extLst>
      <p:ext uri="{BB962C8B-B14F-4D97-AF65-F5344CB8AC3E}">
        <p14:creationId xmlns:p14="http://schemas.microsoft.com/office/powerpoint/2010/main" val="3694608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E89457-3C8A-4B3B-BE8B-2EB076C09015}" type="slidenum">
              <a:rPr lang="en-GB" smtClean="0"/>
              <a:t>9</a:t>
            </a:fld>
            <a:endParaRPr lang="en-GB"/>
          </a:p>
        </p:txBody>
      </p:sp>
    </p:spTree>
    <p:extLst>
      <p:ext uri="{BB962C8B-B14F-4D97-AF65-F5344CB8AC3E}">
        <p14:creationId xmlns:p14="http://schemas.microsoft.com/office/powerpoint/2010/main" val="2365135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081" y="1420283"/>
            <a:ext cx="5180251" cy="980017"/>
          </a:xfrm>
        </p:spPr>
        <p:txBody>
          <a:bodyPr/>
          <a:lstStyle/>
          <a:p>
            <a:r>
              <a:rPr lang="en-US"/>
              <a:t>Click to edit Master title style</a:t>
            </a:r>
          </a:p>
        </p:txBody>
      </p:sp>
      <p:sp>
        <p:nvSpPr>
          <p:cNvPr id="3" name="Subtitle 2"/>
          <p:cNvSpPr>
            <a:spLocks noGrp="1"/>
          </p:cNvSpPr>
          <p:nvPr>
            <p:ph type="subTitle" idx="1"/>
          </p:nvPr>
        </p:nvSpPr>
        <p:spPr>
          <a:xfrm>
            <a:off x="914162" y="2590800"/>
            <a:ext cx="4266089" cy="1168400"/>
          </a:xfrm>
        </p:spPr>
        <p:txBody>
          <a:bodyPr/>
          <a:lstStyle>
            <a:lvl1pPr marL="0" indent="0" algn="ctr">
              <a:buNone/>
              <a:defRPr>
                <a:solidFill>
                  <a:schemeClr val="tx1">
                    <a:tint val="75000"/>
                  </a:schemeClr>
                </a:solidFill>
              </a:defRPr>
            </a:lvl1pPr>
            <a:lvl2pPr marL="304724" indent="0" algn="ctr">
              <a:buNone/>
              <a:defRPr>
                <a:solidFill>
                  <a:schemeClr val="tx1">
                    <a:tint val="75000"/>
                  </a:schemeClr>
                </a:solidFill>
              </a:defRPr>
            </a:lvl2pPr>
            <a:lvl3pPr marL="609448" indent="0" algn="ctr">
              <a:buNone/>
              <a:defRPr>
                <a:solidFill>
                  <a:schemeClr val="tx1">
                    <a:tint val="75000"/>
                  </a:schemeClr>
                </a:solidFill>
              </a:defRPr>
            </a:lvl3pPr>
            <a:lvl4pPr marL="914171" indent="0" algn="ctr">
              <a:buNone/>
              <a:defRPr>
                <a:solidFill>
                  <a:schemeClr val="tx1">
                    <a:tint val="75000"/>
                  </a:schemeClr>
                </a:solidFill>
              </a:defRPr>
            </a:lvl4pPr>
            <a:lvl5pPr marL="1218895" indent="0" algn="ctr">
              <a:buNone/>
              <a:defRPr>
                <a:solidFill>
                  <a:schemeClr val="tx1">
                    <a:tint val="75000"/>
                  </a:schemeClr>
                </a:solidFill>
              </a:defRPr>
            </a:lvl5pPr>
            <a:lvl6pPr marL="1523619" indent="0" algn="ctr">
              <a:buNone/>
              <a:defRPr>
                <a:solidFill>
                  <a:schemeClr val="tx1">
                    <a:tint val="75000"/>
                  </a:schemeClr>
                </a:solidFill>
              </a:defRPr>
            </a:lvl6pPr>
            <a:lvl7pPr marL="1828343" indent="0" algn="ctr">
              <a:buNone/>
              <a:defRPr>
                <a:solidFill>
                  <a:schemeClr val="tx1">
                    <a:tint val="75000"/>
                  </a:schemeClr>
                </a:solidFill>
              </a:defRPr>
            </a:lvl7pPr>
            <a:lvl8pPr marL="2133067" indent="0" algn="ctr">
              <a:buNone/>
              <a:defRPr>
                <a:solidFill>
                  <a:schemeClr val="tx1">
                    <a:tint val="75000"/>
                  </a:schemeClr>
                </a:solidFill>
              </a:defRPr>
            </a:lvl8pPr>
            <a:lvl9pPr marL="243779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8449" y="183092"/>
            <a:ext cx="1371243"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721" y="183092"/>
            <a:ext cx="4012155"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416" y="2937934"/>
            <a:ext cx="5180251" cy="908050"/>
          </a:xfrm>
        </p:spPr>
        <p:txBody>
          <a:bodyPr anchor="t"/>
          <a:lstStyle>
            <a:lvl1pPr algn="l">
              <a:defRPr sz="2666" b="1" cap="all"/>
            </a:lvl1pPr>
          </a:lstStyle>
          <a:p>
            <a:r>
              <a:rPr lang="en-US"/>
              <a:t>Click to edit Master title style</a:t>
            </a:r>
          </a:p>
        </p:txBody>
      </p:sp>
      <p:sp>
        <p:nvSpPr>
          <p:cNvPr id="3" name="Text Placeholder 2"/>
          <p:cNvSpPr>
            <a:spLocks noGrp="1"/>
          </p:cNvSpPr>
          <p:nvPr>
            <p:ph type="body" idx="1"/>
          </p:nvPr>
        </p:nvSpPr>
        <p:spPr>
          <a:xfrm>
            <a:off x="481416" y="1937809"/>
            <a:ext cx="5180251" cy="1000125"/>
          </a:xfrm>
        </p:spPr>
        <p:txBody>
          <a:bodyPr anchor="b"/>
          <a:lstStyle>
            <a:lvl1pPr marL="0" indent="0">
              <a:buNone/>
              <a:defRPr sz="1333">
                <a:solidFill>
                  <a:schemeClr val="tx1">
                    <a:tint val="75000"/>
                  </a:schemeClr>
                </a:solidFill>
              </a:defRPr>
            </a:lvl1pPr>
            <a:lvl2pPr marL="304724" indent="0">
              <a:buNone/>
              <a:defRPr sz="1200">
                <a:solidFill>
                  <a:schemeClr val="tx1">
                    <a:tint val="75000"/>
                  </a:schemeClr>
                </a:solidFill>
              </a:defRPr>
            </a:lvl2pPr>
            <a:lvl3pPr marL="609448" indent="0">
              <a:buNone/>
              <a:defRPr sz="1066">
                <a:solidFill>
                  <a:schemeClr val="tx1">
                    <a:tint val="75000"/>
                  </a:schemeClr>
                </a:solidFill>
              </a:defRPr>
            </a:lvl3pPr>
            <a:lvl4pPr marL="914171" indent="0">
              <a:buNone/>
              <a:defRPr sz="933">
                <a:solidFill>
                  <a:schemeClr val="tx1">
                    <a:tint val="75000"/>
                  </a:schemeClr>
                </a:solidFill>
              </a:defRPr>
            </a:lvl4pPr>
            <a:lvl5pPr marL="1218895" indent="0">
              <a:buNone/>
              <a:defRPr sz="933">
                <a:solidFill>
                  <a:schemeClr val="tx1">
                    <a:tint val="75000"/>
                  </a:schemeClr>
                </a:solidFill>
              </a:defRPr>
            </a:lvl5pPr>
            <a:lvl6pPr marL="1523619" indent="0">
              <a:buNone/>
              <a:defRPr sz="933">
                <a:solidFill>
                  <a:schemeClr val="tx1">
                    <a:tint val="75000"/>
                  </a:schemeClr>
                </a:solidFill>
              </a:defRPr>
            </a:lvl6pPr>
            <a:lvl7pPr marL="1828343" indent="0">
              <a:buNone/>
              <a:defRPr sz="933">
                <a:solidFill>
                  <a:schemeClr val="tx1">
                    <a:tint val="75000"/>
                  </a:schemeClr>
                </a:solidFill>
              </a:defRPr>
            </a:lvl7pPr>
            <a:lvl8pPr marL="2133067" indent="0">
              <a:buNone/>
              <a:defRPr sz="933">
                <a:solidFill>
                  <a:schemeClr val="tx1">
                    <a:tint val="75000"/>
                  </a:schemeClr>
                </a:solidFill>
              </a:defRPr>
            </a:lvl8pPr>
            <a:lvl9pPr marL="2437790"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721" y="1066800"/>
            <a:ext cx="2691699" cy="3017309"/>
          </a:xfrm>
        </p:spPr>
        <p:txBody>
          <a:bodyPr/>
          <a:lstStyle>
            <a:lvl1pPr>
              <a:defRPr sz="1866"/>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7993" y="1066800"/>
            <a:ext cx="2691699" cy="3017309"/>
          </a:xfrm>
        </p:spPr>
        <p:txBody>
          <a:bodyPr/>
          <a:lstStyle>
            <a:lvl1pPr>
              <a:defRPr sz="1866"/>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721" y="1023409"/>
            <a:ext cx="2692757" cy="426508"/>
          </a:xfrm>
        </p:spPr>
        <p:txBody>
          <a:bodyPr anchor="b"/>
          <a:lstStyle>
            <a:lvl1pPr marL="0" indent="0">
              <a:buNone/>
              <a:defRPr sz="1600" b="1"/>
            </a:lvl1pPr>
            <a:lvl2pPr marL="304724" indent="0">
              <a:buNone/>
              <a:defRPr sz="1333" b="1"/>
            </a:lvl2pPr>
            <a:lvl3pPr marL="609448" indent="0">
              <a:buNone/>
              <a:defRPr sz="1200" b="1"/>
            </a:lvl3pPr>
            <a:lvl4pPr marL="914171" indent="0">
              <a:buNone/>
              <a:defRPr sz="1066" b="1"/>
            </a:lvl4pPr>
            <a:lvl5pPr marL="1218895" indent="0">
              <a:buNone/>
              <a:defRPr sz="1066" b="1"/>
            </a:lvl5pPr>
            <a:lvl6pPr marL="1523619" indent="0">
              <a:buNone/>
              <a:defRPr sz="1066" b="1"/>
            </a:lvl6pPr>
            <a:lvl7pPr marL="1828343" indent="0">
              <a:buNone/>
              <a:defRPr sz="1066" b="1"/>
            </a:lvl7pPr>
            <a:lvl8pPr marL="2133067" indent="0">
              <a:buNone/>
              <a:defRPr sz="1066" b="1"/>
            </a:lvl8pPr>
            <a:lvl9pPr marL="2437790" indent="0">
              <a:buNone/>
              <a:defRPr sz="1066" b="1"/>
            </a:lvl9pPr>
          </a:lstStyle>
          <a:p>
            <a:pPr lvl="0"/>
            <a:r>
              <a:rPr lang="en-US"/>
              <a:t>Click to edit Master text styles</a:t>
            </a:r>
          </a:p>
        </p:txBody>
      </p:sp>
      <p:sp>
        <p:nvSpPr>
          <p:cNvPr id="4" name="Content Placeholder 3"/>
          <p:cNvSpPr>
            <a:spLocks noGrp="1"/>
          </p:cNvSpPr>
          <p:nvPr>
            <p:ph sz="half" idx="2"/>
          </p:nvPr>
        </p:nvSpPr>
        <p:spPr>
          <a:xfrm>
            <a:off x="304721" y="1449917"/>
            <a:ext cx="2692757" cy="2634192"/>
          </a:xfrm>
        </p:spPr>
        <p:txBody>
          <a:bodyPr/>
          <a:lstStyle>
            <a:lvl1pPr>
              <a:defRPr sz="1600"/>
            </a:lvl1pPr>
            <a:lvl2pPr>
              <a:defRPr sz="1333"/>
            </a:lvl2pPr>
            <a:lvl3pPr>
              <a:defRPr sz="1200"/>
            </a:lvl3pPr>
            <a:lvl4pPr>
              <a:defRPr sz="1066"/>
            </a:lvl4pPr>
            <a:lvl5pPr>
              <a:defRPr sz="1066"/>
            </a:lvl5pPr>
            <a:lvl6pPr>
              <a:defRPr sz="1066"/>
            </a:lvl6pPr>
            <a:lvl7pPr>
              <a:defRPr sz="1066"/>
            </a:lvl7pPr>
            <a:lvl8pPr>
              <a:defRPr sz="1066"/>
            </a:lvl8pPr>
            <a:lvl9pPr>
              <a:defRPr sz="10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5877" y="1023409"/>
            <a:ext cx="2693815" cy="426508"/>
          </a:xfrm>
        </p:spPr>
        <p:txBody>
          <a:bodyPr anchor="b"/>
          <a:lstStyle>
            <a:lvl1pPr marL="0" indent="0">
              <a:buNone/>
              <a:defRPr sz="1600" b="1"/>
            </a:lvl1pPr>
            <a:lvl2pPr marL="304724" indent="0">
              <a:buNone/>
              <a:defRPr sz="1333" b="1"/>
            </a:lvl2pPr>
            <a:lvl3pPr marL="609448" indent="0">
              <a:buNone/>
              <a:defRPr sz="1200" b="1"/>
            </a:lvl3pPr>
            <a:lvl4pPr marL="914171" indent="0">
              <a:buNone/>
              <a:defRPr sz="1066" b="1"/>
            </a:lvl4pPr>
            <a:lvl5pPr marL="1218895" indent="0">
              <a:buNone/>
              <a:defRPr sz="1066" b="1"/>
            </a:lvl5pPr>
            <a:lvl6pPr marL="1523619" indent="0">
              <a:buNone/>
              <a:defRPr sz="1066" b="1"/>
            </a:lvl6pPr>
            <a:lvl7pPr marL="1828343" indent="0">
              <a:buNone/>
              <a:defRPr sz="1066" b="1"/>
            </a:lvl7pPr>
            <a:lvl8pPr marL="2133067" indent="0">
              <a:buNone/>
              <a:defRPr sz="1066" b="1"/>
            </a:lvl8pPr>
            <a:lvl9pPr marL="2437790" indent="0">
              <a:buNone/>
              <a:defRPr sz="1066" b="1"/>
            </a:lvl9pPr>
          </a:lstStyle>
          <a:p>
            <a:pPr lvl="0"/>
            <a:r>
              <a:rPr lang="en-US"/>
              <a:t>Click to edit Master text styles</a:t>
            </a:r>
          </a:p>
        </p:txBody>
      </p:sp>
      <p:sp>
        <p:nvSpPr>
          <p:cNvPr id="6" name="Content Placeholder 5"/>
          <p:cNvSpPr>
            <a:spLocks noGrp="1"/>
          </p:cNvSpPr>
          <p:nvPr>
            <p:ph sz="quarter" idx="4"/>
          </p:nvPr>
        </p:nvSpPr>
        <p:spPr>
          <a:xfrm>
            <a:off x="3095877" y="1449917"/>
            <a:ext cx="2693815" cy="2634192"/>
          </a:xfrm>
        </p:spPr>
        <p:txBody>
          <a:bodyPr/>
          <a:lstStyle>
            <a:lvl1pPr>
              <a:defRPr sz="1600"/>
            </a:lvl1pPr>
            <a:lvl2pPr>
              <a:defRPr sz="1333"/>
            </a:lvl2pPr>
            <a:lvl3pPr>
              <a:defRPr sz="1200"/>
            </a:lvl3pPr>
            <a:lvl4pPr>
              <a:defRPr sz="1066"/>
            </a:lvl4pPr>
            <a:lvl5pPr>
              <a:defRPr sz="1066"/>
            </a:lvl5pPr>
            <a:lvl6pPr>
              <a:defRPr sz="1066"/>
            </a:lvl6pPr>
            <a:lvl7pPr>
              <a:defRPr sz="1066"/>
            </a:lvl7pPr>
            <a:lvl8pPr>
              <a:defRPr sz="1066"/>
            </a:lvl8pPr>
            <a:lvl9pPr>
              <a:defRPr sz="10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721" y="182033"/>
            <a:ext cx="2005020"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2746" y="182034"/>
            <a:ext cx="3406946" cy="3902075"/>
          </a:xfrm>
        </p:spPr>
        <p:txBody>
          <a:bodyPr/>
          <a:lstStyle>
            <a:lvl1pPr>
              <a:defRPr sz="2133"/>
            </a:lvl1pPr>
            <a:lvl2pPr>
              <a:defRPr sz="1866"/>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721" y="956734"/>
            <a:ext cx="2005020" cy="3127375"/>
          </a:xfrm>
        </p:spPr>
        <p:txBody>
          <a:bodyPr/>
          <a:lstStyle>
            <a:lvl1pPr marL="0" indent="0">
              <a:buNone/>
              <a:defRPr sz="933"/>
            </a:lvl1pPr>
            <a:lvl2pPr marL="304724" indent="0">
              <a:buNone/>
              <a:defRPr sz="800"/>
            </a:lvl2pPr>
            <a:lvl3pPr marL="609448" indent="0">
              <a:buNone/>
              <a:defRPr sz="667"/>
            </a:lvl3pPr>
            <a:lvl4pPr marL="914171" indent="0">
              <a:buNone/>
              <a:defRPr sz="600"/>
            </a:lvl4pPr>
            <a:lvl5pPr marL="1218895" indent="0">
              <a:buNone/>
              <a:defRPr sz="600"/>
            </a:lvl5pPr>
            <a:lvl6pPr marL="1523619" indent="0">
              <a:buNone/>
              <a:defRPr sz="600"/>
            </a:lvl6pPr>
            <a:lvl7pPr marL="1828343" indent="0">
              <a:buNone/>
              <a:defRPr sz="600"/>
            </a:lvl7pPr>
            <a:lvl8pPr marL="2133067" indent="0">
              <a:buNone/>
              <a:defRPr sz="600"/>
            </a:lvl8pPr>
            <a:lvl9pPr marL="243779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547" y="3200400"/>
            <a:ext cx="3656648"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547" y="408517"/>
            <a:ext cx="3656648" cy="2743200"/>
          </a:xfrm>
        </p:spPr>
        <p:txBody>
          <a:bodyPr/>
          <a:lstStyle>
            <a:lvl1pPr marL="0" indent="0">
              <a:buNone/>
              <a:defRPr sz="2133"/>
            </a:lvl1pPr>
            <a:lvl2pPr marL="304724" indent="0">
              <a:buNone/>
              <a:defRPr sz="1866"/>
            </a:lvl2pPr>
            <a:lvl3pPr marL="609448" indent="0">
              <a:buNone/>
              <a:defRPr sz="1600"/>
            </a:lvl3pPr>
            <a:lvl4pPr marL="914171" indent="0">
              <a:buNone/>
              <a:defRPr sz="1333"/>
            </a:lvl4pPr>
            <a:lvl5pPr marL="1218895" indent="0">
              <a:buNone/>
              <a:defRPr sz="1333"/>
            </a:lvl5pPr>
            <a:lvl6pPr marL="1523619" indent="0">
              <a:buNone/>
              <a:defRPr sz="1333"/>
            </a:lvl6pPr>
            <a:lvl7pPr marL="1828343" indent="0">
              <a:buNone/>
              <a:defRPr sz="1333"/>
            </a:lvl7pPr>
            <a:lvl8pPr marL="2133067" indent="0">
              <a:buNone/>
              <a:defRPr sz="1333"/>
            </a:lvl8pPr>
            <a:lvl9pPr marL="2437790" indent="0">
              <a:buNone/>
              <a:defRPr sz="1333"/>
            </a:lvl9pPr>
          </a:lstStyle>
          <a:p>
            <a:endParaRPr lang="en-US"/>
          </a:p>
        </p:txBody>
      </p:sp>
      <p:sp>
        <p:nvSpPr>
          <p:cNvPr id="4" name="Text Placeholder 3"/>
          <p:cNvSpPr>
            <a:spLocks noGrp="1"/>
          </p:cNvSpPr>
          <p:nvPr>
            <p:ph type="body" sz="half" idx="2"/>
          </p:nvPr>
        </p:nvSpPr>
        <p:spPr>
          <a:xfrm>
            <a:off x="1194547" y="3578225"/>
            <a:ext cx="3656648" cy="536575"/>
          </a:xfrm>
        </p:spPr>
        <p:txBody>
          <a:bodyPr/>
          <a:lstStyle>
            <a:lvl1pPr marL="0" indent="0">
              <a:buNone/>
              <a:defRPr sz="933"/>
            </a:lvl1pPr>
            <a:lvl2pPr marL="304724" indent="0">
              <a:buNone/>
              <a:defRPr sz="800"/>
            </a:lvl2pPr>
            <a:lvl3pPr marL="609448" indent="0">
              <a:buNone/>
              <a:defRPr sz="667"/>
            </a:lvl3pPr>
            <a:lvl4pPr marL="914171" indent="0">
              <a:buNone/>
              <a:defRPr sz="600"/>
            </a:lvl4pPr>
            <a:lvl5pPr marL="1218895" indent="0">
              <a:buNone/>
              <a:defRPr sz="600"/>
            </a:lvl5pPr>
            <a:lvl6pPr marL="1523619" indent="0">
              <a:buNone/>
              <a:defRPr sz="600"/>
            </a:lvl6pPr>
            <a:lvl7pPr marL="1828343" indent="0">
              <a:buNone/>
              <a:defRPr sz="600"/>
            </a:lvl7pPr>
            <a:lvl8pPr marL="2133067" indent="0">
              <a:buNone/>
              <a:defRPr sz="600"/>
            </a:lvl8pPr>
            <a:lvl9pPr marL="243779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721" y="183092"/>
            <a:ext cx="5484971"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721" y="1066800"/>
            <a:ext cx="5484971"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720" y="4237567"/>
            <a:ext cx="142203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10/28/2021</a:t>
            </a:fld>
            <a:endParaRPr lang="en-US"/>
          </a:p>
        </p:txBody>
      </p:sp>
      <p:sp>
        <p:nvSpPr>
          <p:cNvPr id="5" name="Footer Placeholder 4"/>
          <p:cNvSpPr>
            <a:spLocks noGrp="1"/>
          </p:cNvSpPr>
          <p:nvPr>
            <p:ph type="ftr" sz="quarter" idx="3"/>
          </p:nvPr>
        </p:nvSpPr>
        <p:spPr>
          <a:xfrm>
            <a:off x="2082258" y="4237567"/>
            <a:ext cx="1929897"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7662" y="4237567"/>
            <a:ext cx="142203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7" name="Rectangle 6">
            <a:extLst>
              <a:ext uri="{FF2B5EF4-FFF2-40B4-BE49-F238E27FC236}">
                <a16:creationId xmlns:a16="http://schemas.microsoft.com/office/drawing/2014/main" id="{DFAD17CC-CA69-48DB-BC8A-7363D2976C3D}"/>
              </a:ext>
            </a:extLst>
          </p:cNvPr>
          <p:cNvSpPr/>
          <p:nvPr userDrawn="1"/>
        </p:nvSpPr>
        <p:spPr>
          <a:xfrm>
            <a:off x="10561038" y="6578600"/>
            <a:ext cx="916772" cy="123111"/>
          </a:xfrm>
          <a:prstGeom prst="rect">
            <a:avLst/>
          </a:prstGeom>
        </p:spPr>
        <p:txBody>
          <a:bodyPr wrap="square" lIns="0" tIns="0" rIns="0" bIns="0">
            <a:spAutoFit/>
          </a:bodyPr>
          <a:lstStyle/>
          <a:p>
            <a:pPr algn="r"/>
            <a:fld id="{6D6B0ABC-6260-42CB-B8BD-84DA2F22F3DD}" type="slidenum">
              <a:rPr lang="en-IN" sz="800" smtClean="0">
                <a:solidFill>
                  <a:schemeClr val="tx1">
                    <a:lumMod val="75000"/>
                    <a:lumOff val="25000"/>
                  </a:schemeClr>
                </a:solidFill>
                <a:latin typeface="Poppins Light" panose="00000400000000000000" pitchFamily="2" charset="0"/>
                <a:cs typeface="Poppins Light" panose="00000400000000000000" pitchFamily="2" charset="0"/>
              </a:rPr>
              <a:pPr algn="r"/>
              <a:t>‹#›</a:t>
            </a:fld>
            <a:endParaRPr lang="en-IN" sz="800" dirty="0">
              <a:solidFill>
                <a:schemeClr val="tx1">
                  <a:lumMod val="75000"/>
                  <a:lumOff val="25000"/>
                </a:schemeClr>
              </a:solidFill>
              <a:latin typeface="Poppins Light" panose="00000400000000000000" pitchFamily="2" charset="0"/>
              <a:cs typeface="Poppins Light" panose="00000400000000000000"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448" rtl="0" eaLnBrk="1" latinLnBrk="0" hangingPunct="1">
        <a:spcBef>
          <a:spcPct val="0"/>
        </a:spcBef>
        <a:buNone/>
        <a:defRPr sz="2933" kern="1200">
          <a:solidFill>
            <a:schemeClr val="tx1"/>
          </a:solidFill>
          <a:latin typeface="+mj-lt"/>
          <a:ea typeface="+mj-ea"/>
          <a:cs typeface="+mj-cs"/>
        </a:defRPr>
      </a:lvl1pPr>
    </p:titleStyle>
    <p:bodyStyle>
      <a:lvl1pPr marL="228543" indent="-228543" algn="l" defTabSz="609448"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176" indent="-190452" algn="l" defTabSz="609448" rtl="0" eaLnBrk="1" latinLnBrk="0" hangingPunct="1">
        <a:spcBef>
          <a:spcPct val="20000"/>
        </a:spcBef>
        <a:buFont typeface="Arial" pitchFamily="34" charset="0"/>
        <a:buChar char="–"/>
        <a:defRPr sz="1866" kern="1200">
          <a:solidFill>
            <a:schemeClr val="tx1"/>
          </a:solidFill>
          <a:latin typeface="+mn-lt"/>
          <a:ea typeface="+mn-ea"/>
          <a:cs typeface="+mn-cs"/>
        </a:defRPr>
      </a:lvl2pPr>
      <a:lvl3pPr marL="761810" indent="-152362" algn="l" defTabSz="609448"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533" indent="-152362" algn="l" defTabSz="609448"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257" indent="-152362" algn="l" defTabSz="609448"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5981" indent="-152362" algn="l" defTabSz="609448"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0705" indent="-152362" algn="l" defTabSz="609448"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5429" indent="-152362" algn="l" defTabSz="609448"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152" indent="-152362" algn="l" defTabSz="609448"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448" rtl="0" eaLnBrk="1" latinLnBrk="0" hangingPunct="1">
        <a:defRPr sz="1200" kern="1200">
          <a:solidFill>
            <a:schemeClr val="tx1"/>
          </a:solidFill>
          <a:latin typeface="+mn-lt"/>
          <a:ea typeface="+mn-ea"/>
          <a:cs typeface="+mn-cs"/>
        </a:defRPr>
      </a:lvl1pPr>
      <a:lvl2pPr marL="304724" algn="l" defTabSz="609448" rtl="0" eaLnBrk="1" latinLnBrk="0" hangingPunct="1">
        <a:defRPr sz="1200" kern="1200">
          <a:solidFill>
            <a:schemeClr val="tx1"/>
          </a:solidFill>
          <a:latin typeface="+mn-lt"/>
          <a:ea typeface="+mn-ea"/>
          <a:cs typeface="+mn-cs"/>
        </a:defRPr>
      </a:lvl2pPr>
      <a:lvl3pPr marL="609448" algn="l" defTabSz="609448" rtl="0" eaLnBrk="1" latinLnBrk="0" hangingPunct="1">
        <a:defRPr sz="1200" kern="1200">
          <a:solidFill>
            <a:schemeClr val="tx1"/>
          </a:solidFill>
          <a:latin typeface="+mn-lt"/>
          <a:ea typeface="+mn-ea"/>
          <a:cs typeface="+mn-cs"/>
        </a:defRPr>
      </a:lvl3pPr>
      <a:lvl4pPr marL="914171" algn="l" defTabSz="609448" rtl="0" eaLnBrk="1" latinLnBrk="0" hangingPunct="1">
        <a:defRPr sz="1200" kern="1200">
          <a:solidFill>
            <a:schemeClr val="tx1"/>
          </a:solidFill>
          <a:latin typeface="+mn-lt"/>
          <a:ea typeface="+mn-ea"/>
          <a:cs typeface="+mn-cs"/>
        </a:defRPr>
      </a:lvl4pPr>
      <a:lvl5pPr marL="1218895" algn="l" defTabSz="609448" rtl="0" eaLnBrk="1" latinLnBrk="0" hangingPunct="1">
        <a:defRPr sz="1200" kern="1200">
          <a:solidFill>
            <a:schemeClr val="tx1"/>
          </a:solidFill>
          <a:latin typeface="+mn-lt"/>
          <a:ea typeface="+mn-ea"/>
          <a:cs typeface="+mn-cs"/>
        </a:defRPr>
      </a:lvl5pPr>
      <a:lvl6pPr marL="1523619" algn="l" defTabSz="609448" rtl="0" eaLnBrk="1" latinLnBrk="0" hangingPunct="1">
        <a:defRPr sz="1200" kern="1200">
          <a:solidFill>
            <a:schemeClr val="tx1"/>
          </a:solidFill>
          <a:latin typeface="+mn-lt"/>
          <a:ea typeface="+mn-ea"/>
          <a:cs typeface="+mn-cs"/>
        </a:defRPr>
      </a:lvl6pPr>
      <a:lvl7pPr marL="1828343" algn="l" defTabSz="609448" rtl="0" eaLnBrk="1" latinLnBrk="0" hangingPunct="1">
        <a:defRPr sz="1200" kern="1200">
          <a:solidFill>
            <a:schemeClr val="tx1"/>
          </a:solidFill>
          <a:latin typeface="+mn-lt"/>
          <a:ea typeface="+mn-ea"/>
          <a:cs typeface="+mn-cs"/>
        </a:defRPr>
      </a:lvl7pPr>
      <a:lvl8pPr marL="2133067" algn="l" defTabSz="609448" rtl="0" eaLnBrk="1" latinLnBrk="0" hangingPunct="1">
        <a:defRPr sz="1200" kern="1200">
          <a:solidFill>
            <a:schemeClr val="tx1"/>
          </a:solidFill>
          <a:latin typeface="+mn-lt"/>
          <a:ea typeface="+mn-ea"/>
          <a:cs typeface="+mn-cs"/>
        </a:defRPr>
      </a:lvl8pPr>
      <a:lvl9pPr marL="2437790" algn="l" defTabSz="609448"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f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jf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53B0D"/>
        </a:solidFill>
        <a:effectLst/>
      </p:bgPr>
    </p:bg>
    <p:spTree>
      <p:nvGrpSpPr>
        <p:cNvPr id="1" name=""/>
        <p:cNvGrpSpPr/>
        <p:nvPr/>
      </p:nvGrpSpPr>
      <p:grpSpPr>
        <a:xfrm>
          <a:off x="0" y="0"/>
          <a:ext cx="0" cy="0"/>
          <a:chOff x="0" y="0"/>
          <a:chExt cx="0" cy="0"/>
        </a:xfrm>
      </p:grpSpPr>
      <p:sp>
        <p:nvSpPr>
          <p:cNvPr id="6" name="Freeform 6"/>
          <p:cNvSpPr/>
          <p:nvPr/>
        </p:nvSpPr>
        <p:spPr>
          <a:xfrm>
            <a:off x="7096849" y="807"/>
            <a:ext cx="5091976" cy="6917707"/>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solidFill>
            <a:srgbClr val="F6F6F6"/>
          </a:solidFill>
        </p:spPr>
      </p:sp>
      <p:sp>
        <p:nvSpPr>
          <p:cNvPr id="8" name="Freeform 8"/>
          <p:cNvSpPr/>
          <p:nvPr/>
        </p:nvSpPr>
        <p:spPr>
          <a:xfrm rot="10800000">
            <a:off x="5919080" y="500339"/>
            <a:ext cx="1486881" cy="5122018"/>
          </a:xfrm>
          <a:custGeom>
            <a:avLst/>
            <a:gdLst/>
            <a:ahLst/>
            <a:cxnLst/>
            <a:rect l="l" t="t" r="r" b="b"/>
            <a:pathLst>
              <a:path w="6350000" h="21874514">
                <a:moveTo>
                  <a:pt x="6350000" y="21874514"/>
                </a:moveTo>
                <a:lnTo>
                  <a:pt x="0" y="21874514"/>
                </a:lnTo>
                <a:lnTo>
                  <a:pt x="0" y="0"/>
                </a:lnTo>
                <a:lnTo>
                  <a:pt x="6350000" y="21874514"/>
                </a:lnTo>
                <a:close/>
              </a:path>
            </a:pathLst>
          </a:custGeom>
          <a:solidFill>
            <a:srgbClr val="B67F47"/>
          </a:solidFill>
          <a:ln>
            <a:noFill/>
          </a:ln>
        </p:spPr>
      </p:sp>
      <p:sp>
        <p:nvSpPr>
          <p:cNvPr id="10" name="Freeform 10"/>
          <p:cNvSpPr/>
          <p:nvPr/>
        </p:nvSpPr>
        <p:spPr>
          <a:xfrm>
            <a:off x="5788612" y="499077"/>
            <a:ext cx="5602775" cy="5859774"/>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cstate="print">
              <a:extLst>
                <a:ext uri="{28A0092B-C50C-407E-A947-70E740481C1C}">
                  <a14:useLocalDpi xmlns:a14="http://schemas.microsoft.com/office/drawing/2010/main" val="0"/>
                </a:ext>
              </a:extLst>
            </a:blip>
            <a:stretch>
              <a:fillRect/>
            </a:stretch>
          </a:blipFill>
        </p:spPr>
      </p:sp>
      <p:pic>
        <p:nvPicPr>
          <p:cNvPr id="14" name="Picture 13">
            <a:extLst>
              <a:ext uri="{FF2B5EF4-FFF2-40B4-BE49-F238E27FC236}">
                <a16:creationId xmlns:a16="http://schemas.microsoft.com/office/drawing/2014/main" id="{7A0438BF-BCDB-4B3A-A4CF-FBBB5050D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340" y="509961"/>
            <a:ext cx="2913205" cy="1179767"/>
          </a:xfrm>
          <a:prstGeom prst="rect">
            <a:avLst/>
          </a:prstGeom>
        </p:spPr>
      </p:pic>
      <p:sp>
        <p:nvSpPr>
          <p:cNvPr id="15" name="TextBox 14">
            <a:extLst>
              <a:ext uri="{FF2B5EF4-FFF2-40B4-BE49-F238E27FC236}">
                <a16:creationId xmlns:a16="http://schemas.microsoft.com/office/drawing/2014/main" id="{9D2F2481-AC21-408D-8D34-9C315364390A}"/>
              </a:ext>
            </a:extLst>
          </p:cNvPr>
          <p:cNvSpPr txBox="1"/>
          <p:nvPr/>
        </p:nvSpPr>
        <p:spPr>
          <a:xfrm>
            <a:off x="548037" y="2098442"/>
            <a:ext cx="5751373" cy="2714589"/>
          </a:xfrm>
          <a:prstGeom prst="rect">
            <a:avLst/>
          </a:prstGeom>
          <a:noFill/>
        </p:spPr>
        <p:txBody>
          <a:bodyPr wrap="square" rtlCol="0">
            <a:spAutoFit/>
          </a:bodyPr>
          <a:lstStyle/>
          <a:p>
            <a:pPr>
              <a:lnSpc>
                <a:spcPct val="120000"/>
              </a:lnSpc>
            </a:pPr>
            <a:r>
              <a:rPr lang="en-US" sz="3600" dirty="0">
                <a:solidFill>
                  <a:schemeClr val="bg1"/>
                </a:solidFill>
                <a:latin typeface="Poppins SemiBold" panose="00000700000000000000" pitchFamily="2" charset="0"/>
                <a:ea typeface="Calibri" panose="020F0502020204030204" pitchFamily="34" charset="0"/>
                <a:cs typeface="Poppins SemiBold" panose="00000700000000000000" pitchFamily="2" charset="0"/>
              </a:rPr>
              <a:t>Kakamega</a:t>
            </a:r>
          </a:p>
          <a:p>
            <a:pPr>
              <a:lnSpc>
                <a:spcPct val="120000"/>
              </a:lnSpc>
            </a:pPr>
            <a:r>
              <a:rPr lang="en-US" sz="3600" dirty="0">
                <a:solidFill>
                  <a:schemeClr val="bg1"/>
                </a:solidFill>
                <a:latin typeface="Poppins SemiBold" panose="00000700000000000000" pitchFamily="2" charset="0"/>
                <a:ea typeface="Calibri" panose="020F0502020204030204" pitchFamily="34" charset="0"/>
                <a:cs typeface="Poppins SemiBold" panose="00000700000000000000" pitchFamily="2" charset="0"/>
              </a:rPr>
              <a:t>Zero-Waste </a:t>
            </a:r>
          </a:p>
          <a:p>
            <a:pPr>
              <a:lnSpc>
                <a:spcPct val="120000"/>
              </a:lnSpc>
            </a:pPr>
            <a:r>
              <a:rPr lang="en-US" sz="3600" dirty="0">
                <a:solidFill>
                  <a:schemeClr val="bg1"/>
                </a:solidFill>
                <a:latin typeface="Poppins SemiBold" panose="00000700000000000000" pitchFamily="2" charset="0"/>
                <a:ea typeface="Calibri" panose="020F0502020204030204" pitchFamily="34" charset="0"/>
                <a:cs typeface="Poppins SemiBold" panose="00000700000000000000" pitchFamily="2" charset="0"/>
              </a:rPr>
              <a:t>Seven WTEG Power Plants – 3,500 tpd MSW</a:t>
            </a:r>
            <a:endParaRPr lang="en-GB" sz="3600" dirty="0">
              <a:solidFill>
                <a:schemeClr val="bg1"/>
              </a:solidFill>
              <a:latin typeface="Poppins SemiBold" panose="00000700000000000000" pitchFamily="2" charset="0"/>
              <a:cs typeface="Poppins SemiBold" panose="00000700000000000000" pitchFamily="2" charset="0"/>
            </a:endParaRPr>
          </a:p>
        </p:txBody>
      </p:sp>
      <p:sp>
        <p:nvSpPr>
          <p:cNvPr id="16" name="TextBox 15">
            <a:extLst>
              <a:ext uri="{FF2B5EF4-FFF2-40B4-BE49-F238E27FC236}">
                <a16:creationId xmlns:a16="http://schemas.microsoft.com/office/drawing/2014/main" id="{C0ADFB86-1492-41F0-BBB3-1A173AFF0D37}"/>
              </a:ext>
            </a:extLst>
          </p:cNvPr>
          <p:cNvSpPr txBox="1"/>
          <p:nvPr/>
        </p:nvSpPr>
        <p:spPr>
          <a:xfrm>
            <a:off x="583321" y="5067856"/>
            <a:ext cx="2956249" cy="954107"/>
          </a:xfrm>
          <a:prstGeom prst="rect">
            <a:avLst/>
          </a:prstGeom>
          <a:noFill/>
        </p:spPr>
        <p:txBody>
          <a:bodyPr wrap="square" lIns="91440" tIns="45720" rIns="91440" bIns="45720" rtlCol="0" anchor="t">
            <a:spAutoFit/>
          </a:bodyPr>
          <a:lstStyle/>
          <a:p>
            <a:r>
              <a:rPr lang="en-US" sz="1400" dirty="0">
                <a:solidFill>
                  <a:schemeClr val="bg1"/>
                </a:solidFill>
                <a:latin typeface="Poppins Light"/>
                <a:ea typeface="Calibri" panose="020F0502020204030204" pitchFamily="34" charset="0"/>
                <a:cs typeface="Poppins Light"/>
              </a:rPr>
              <a:t>Circular Economy</a:t>
            </a:r>
          </a:p>
          <a:p>
            <a:endParaRPr lang="en-US" sz="1400" dirty="0">
              <a:solidFill>
                <a:schemeClr val="bg1"/>
              </a:solidFill>
              <a:latin typeface="Poppins Light"/>
              <a:ea typeface="Calibri" panose="020F0502020204030204" pitchFamily="34" charset="0"/>
              <a:cs typeface="Poppins Light"/>
            </a:endParaRPr>
          </a:p>
          <a:p>
            <a:endParaRPr lang="en-US" sz="1400" dirty="0">
              <a:solidFill>
                <a:schemeClr val="bg1"/>
              </a:solidFill>
              <a:latin typeface="Poppins Light"/>
              <a:ea typeface="Calibri" panose="020F0502020204030204" pitchFamily="34" charset="0"/>
              <a:cs typeface="Poppins Light"/>
            </a:endParaRPr>
          </a:p>
          <a:p>
            <a:r>
              <a:rPr lang="en-US" sz="1400" dirty="0">
                <a:solidFill>
                  <a:schemeClr val="bg1"/>
                </a:solidFill>
                <a:latin typeface="Poppins Light"/>
                <a:ea typeface="Calibri" panose="020F0502020204030204" pitchFamily="34" charset="0"/>
                <a:cs typeface="Poppins Light"/>
              </a:rPr>
              <a:t>Alset Power Company, Inc.</a:t>
            </a:r>
            <a:endParaRPr lang="en-GB" sz="1400" dirty="0">
              <a:solidFill>
                <a:schemeClr val="bg1"/>
              </a:solidFill>
              <a:latin typeface="Poppins Light"/>
              <a:cs typeface="Poppins Light"/>
            </a:endParaRPr>
          </a:p>
        </p:txBody>
      </p:sp>
      <p:pic>
        <p:nvPicPr>
          <p:cNvPr id="18" name="Picture 17">
            <a:extLst>
              <a:ext uri="{FF2B5EF4-FFF2-40B4-BE49-F238E27FC236}">
                <a16:creationId xmlns:a16="http://schemas.microsoft.com/office/drawing/2014/main" id="{3DE8AABE-DBB8-44CB-BFE0-89477C331D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686" r="33310" b="24910"/>
          <a:stretch/>
        </p:blipFill>
        <p:spPr>
          <a:xfrm>
            <a:off x="9813924" y="3663963"/>
            <a:ext cx="228600" cy="2044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AutoShape 2"/>
          <p:cNvSpPr/>
          <p:nvPr/>
        </p:nvSpPr>
        <p:spPr>
          <a:xfrm rot="1433722">
            <a:off x="6771495" y="815666"/>
            <a:ext cx="4436839" cy="5300929"/>
          </a:xfrm>
          <a:prstGeom prst="rect">
            <a:avLst/>
          </a:prstGeom>
          <a:solidFill>
            <a:srgbClr val="153B0D"/>
          </a:solidFill>
        </p:spPr>
      </p:sp>
      <p:sp>
        <p:nvSpPr>
          <p:cNvPr id="4" name="Freeform 4"/>
          <p:cNvSpPr/>
          <p:nvPr/>
        </p:nvSpPr>
        <p:spPr>
          <a:xfrm>
            <a:off x="5007718" y="2260905"/>
            <a:ext cx="6495485" cy="3910581"/>
          </a:xfrm>
          <a:custGeom>
            <a:avLst/>
            <a:gdLst/>
            <a:ahLst/>
            <a:cxnLst/>
            <a:rect l="l" t="t" r="r" b="b"/>
            <a:pathLst>
              <a:path w="8007350" h="2730119">
                <a:moveTo>
                  <a:pt x="8007350" y="0"/>
                </a:moveTo>
                <a:lnTo>
                  <a:pt x="8007350" y="2730119"/>
                </a:lnTo>
                <a:lnTo>
                  <a:pt x="0" y="2730119"/>
                </a:lnTo>
                <a:lnTo>
                  <a:pt x="1220216" y="0"/>
                </a:lnTo>
                <a:lnTo>
                  <a:pt x="8007350" y="0"/>
                </a:lnTo>
                <a:close/>
              </a:path>
            </a:pathLst>
          </a:custGeom>
          <a:blipFill>
            <a:blip r:embed="rId2">
              <a:extLst>
                <a:ext uri="{28A0092B-C50C-407E-A947-70E740481C1C}">
                  <a14:useLocalDpi xmlns:a14="http://schemas.microsoft.com/office/drawing/2010/main" val="0"/>
                </a:ext>
              </a:extLst>
            </a:blip>
            <a:stretch>
              <a:fillRect/>
            </a:stretch>
          </a:blipFill>
          <a:ln>
            <a:noFill/>
          </a:ln>
        </p:spPr>
      </p:sp>
      <p:sp>
        <p:nvSpPr>
          <p:cNvPr id="17" name="TextBox 16">
            <a:extLst>
              <a:ext uri="{FF2B5EF4-FFF2-40B4-BE49-F238E27FC236}">
                <a16:creationId xmlns:a16="http://schemas.microsoft.com/office/drawing/2014/main" id="{6636F9B7-D897-408F-B79D-7244C40302E1}"/>
              </a:ext>
            </a:extLst>
          </p:cNvPr>
          <p:cNvSpPr txBox="1"/>
          <p:nvPr/>
        </p:nvSpPr>
        <p:spPr>
          <a:xfrm>
            <a:off x="685621" y="564785"/>
            <a:ext cx="6881607" cy="410241"/>
          </a:xfrm>
          <a:prstGeom prst="rect">
            <a:avLst/>
          </a:prstGeom>
        </p:spPr>
        <p:txBody>
          <a:bodyPr wrap="square" lIns="0" tIns="0" rIns="0" bIns="0" rtlCol="0" anchor="t">
            <a:spAutoFit/>
          </a:bodyPr>
          <a:lstStyle/>
          <a:p>
            <a:pPr>
              <a:spcBef>
                <a:spcPct val="0"/>
              </a:spcBef>
            </a:pPr>
            <a:r>
              <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rPr>
              <a:t>Kakamega Zero-Waste Seven WTEG Power Plants – Circular Economy</a:t>
            </a:r>
          </a:p>
          <a:p>
            <a:pPr>
              <a:spcBef>
                <a:spcPct val="0"/>
              </a:spcBef>
            </a:pPr>
            <a:endPar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endParaRPr>
          </a:p>
        </p:txBody>
      </p:sp>
      <p:sp>
        <p:nvSpPr>
          <p:cNvPr id="19" name="Rectangle 18">
            <a:extLst>
              <a:ext uri="{FF2B5EF4-FFF2-40B4-BE49-F238E27FC236}">
                <a16:creationId xmlns:a16="http://schemas.microsoft.com/office/drawing/2014/main" id="{61D92A1A-6BBC-422C-8152-068C06964FBF}"/>
              </a:ext>
            </a:extLst>
          </p:cNvPr>
          <p:cNvSpPr/>
          <p:nvPr/>
        </p:nvSpPr>
        <p:spPr>
          <a:xfrm>
            <a:off x="10561038" y="6578600"/>
            <a:ext cx="916772" cy="123111"/>
          </a:xfrm>
          <a:prstGeom prst="rect">
            <a:avLst/>
          </a:prstGeom>
        </p:spPr>
        <p:txBody>
          <a:bodyPr wrap="square" lIns="0" tIns="0" rIns="0" bIns="0">
            <a:spAutoFit/>
          </a:bodyPr>
          <a:lstStyle/>
          <a:p>
            <a:pPr algn="r"/>
            <a:fld id="{6D6B0ABC-6260-42CB-B8BD-84DA2F22F3DD}" type="slidenum">
              <a:rPr lang="en-IN" sz="800" smtClean="0">
                <a:solidFill>
                  <a:schemeClr val="bg1"/>
                </a:solidFill>
                <a:latin typeface="Poppins Light" panose="00000400000000000000" pitchFamily="2" charset="0"/>
                <a:cs typeface="Poppins Light" panose="00000400000000000000" pitchFamily="2" charset="0"/>
              </a:rPr>
              <a:pPr algn="r"/>
              <a:t>10</a:t>
            </a:fld>
            <a:endParaRPr lang="en-IN" sz="800" dirty="0">
              <a:solidFill>
                <a:schemeClr val="bg1"/>
              </a:solidFill>
              <a:latin typeface="Poppins Light" panose="00000400000000000000" pitchFamily="2" charset="0"/>
              <a:cs typeface="Poppins Light" panose="00000400000000000000" pitchFamily="2" charset="0"/>
            </a:endParaRPr>
          </a:p>
        </p:txBody>
      </p:sp>
      <p:sp>
        <p:nvSpPr>
          <p:cNvPr id="5" name="TextBox 4">
            <a:extLst>
              <a:ext uri="{FF2B5EF4-FFF2-40B4-BE49-F238E27FC236}">
                <a16:creationId xmlns:a16="http://schemas.microsoft.com/office/drawing/2014/main" id="{7531CA34-7CA1-4B3A-B296-AC8837608C41}"/>
              </a:ext>
            </a:extLst>
          </p:cNvPr>
          <p:cNvSpPr txBox="1"/>
          <p:nvPr/>
        </p:nvSpPr>
        <p:spPr>
          <a:xfrm>
            <a:off x="776706" y="1143000"/>
            <a:ext cx="4231012" cy="4893647"/>
          </a:xfrm>
          <a:prstGeom prst="rect">
            <a:avLst/>
          </a:prstGeom>
          <a:noFill/>
        </p:spPr>
        <p:txBody>
          <a:bodyPr wrap="square" rtlCol="0">
            <a:spAutoFit/>
          </a:bodyPr>
          <a:lstStyle/>
          <a:p>
            <a:r>
              <a:rPr lang="en-US" sz="1200" dirty="0">
                <a:latin typeface="Poppins Light"/>
                <a:cs typeface="Poppins Light"/>
              </a:rPr>
              <a:t>Kakamega will provide to Alset Power Company a 25-year concession to process 3,500 tons per day of MSW. With the understanding that the concession can be renewed for an additional ten years.</a:t>
            </a:r>
          </a:p>
          <a:p>
            <a:endParaRPr lang="en-US" dirty="0">
              <a:latin typeface="Poppins Light"/>
              <a:cs typeface="Poppins Light"/>
            </a:endParaRPr>
          </a:p>
          <a:p>
            <a:r>
              <a:rPr lang="en-US" sz="1200" dirty="0">
                <a:latin typeface="Poppins Light"/>
                <a:cs typeface="Poppins Light"/>
              </a:rPr>
              <a:t>Kakamega agrees to pay a tipping fee (if it exists) of $10.00. or its equivalent Kenya Shilling rate per dollar per ton of MSW processed by Alset’s Zero Waste WTEG power plants. </a:t>
            </a:r>
          </a:p>
          <a:p>
            <a:endParaRPr lang="en-US" dirty="0">
              <a:latin typeface="Poppins Light"/>
              <a:cs typeface="Poppins Light"/>
            </a:endParaRPr>
          </a:p>
          <a:p>
            <a:r>
              <a:rPr lang="en-US" sz="1200" dirty="0">
                <a:latin typeface="Poppins Light"/>
                <a:cs typeface="Poppins Light"/>
              </a:rPr>
              <a:t>The Kakamega local government is responsible for the payment of the tipping fee, if appropriate. Additionally, the Kenya Power utility company or Kakamega County will agree to sign a formal power purchase agreement (PPA) that would allow for payment of $0.11 cents or its equivalent Kenya Shillings to a dollar rate for each kilowatt hour of electricity produced by the WTEG power plants built by Siemens/Alset Power Company. </a:t>
            </a:r>
          </a:p>
          <a:p>
            <a:endParaRPr lang="en-US" dirty="0">
              <a:latin typeface="Poppins Light"/>
              <a:cs typeface="Poppins Light"/>
            </a:endParaRPr>
          </a:p>
          <a:p>
            <a:r>
              <a:rPr lang="en-US" dirty="0">
                <a:latin typeface="Poppins Light"/>
                <a:cs typeface="Poppins Light"/>
              </a:rPr>
              <a:t>Kakamega</a:t>
            </a:r>
            <a:r>
              <a:rPr lang="en-US" sz="1200" dirty="0">
                <a:latin typeface="Poppins Light"/>
                <a:cs typeface="Poppins Light"/>
              </a:rPr>
              <a:t> would receive a negotiable 10% of the profits of the combined projects for the term of the concession and Alset Power Company will receive the remaining negotiable 90% of the profits of the venture.</a:t>
            </a:r>
            <a:endParaRPr lang="en-GB" sz="1200" dirty="0">
              <a:latin typeface="Poppins Light" panose="00000400000000000000" pitchFamily="2" charset="0"/>
              <a:cs typeface="Poppins Light" panose="00000400000000000000" pitchFamily="2" charset="0"/>
            </a:endParaRPr>
          </a:p>
          <a:p>
            <a:endParaRPr lang="en-GB" dirty="0"/>
          </a:p>
        </p:txBody>
      </p:sp>
      <p:sp>
        <p:nvSpPr>
          <p:cNvPr id="6" name="TextBox 5">
            <a:extLst>
              <a:ext uri="{FF2B5EF4-FFF2-40B4-BE49-F238E27FC236}">
                <a16:creationId xmlns:a16="http://schemas.microsoft.com/office/drawing/2014/main" id="{603CDD97-7E73-44D9-8BEB-77E7AF0C8B42}"/>
              </a:ext>
            </a:extLst>
          </p:cNvPr>
          <p:cNvSpPr txBox="1"/>
          <p:nvPr/>
        </p:nvSpPr>
        <p:spPr>
          <a:xfrm>
            <a:off x="379412" y="1143000"/>
            <a:ext cx="327334" cy="338554"/>
          </a:xfrm>
          <a:prstGeom prst="rect">
            <a:avLst/>
          </a:prstGeom>
          <a:noFill/>
        </p:spPr>
        <p:txBody>
          <a:bodyPr wrap="none" rtlCol="0">
            <a:spAutoFit/>
          </a:bodyPr>
          <a:lstStyle/>
          <a:p>
            <a:r>
              <a:rPr lang="en-GB" sz="1600" dirty="0"/>
              <a:t>9</a:t>
            </a:r>
            <a:r>
              <a:rPr lang="en-GB"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FAB0D73-EA21-48A5-BD99-8256D1E9C61B}"/>
              </a:ext>
            </a:extLst>
          </p:cNvPr>
          <p:cNvSpPr txBox="1"/>
          <p:nvPr/>
        </p:nvSpPr>
        <p:spPr>
          <a:xfrm>
            <a:off x="685621" y="564785"/>
            <a:ext cx="7694791" cy="410241"/>
          </a:xfrm>
          <a:prstGeom prst="rect">
            <a:avLst/>
          </a:prstGeom>
        </p:spPr>
        <p:txBody>
          <a:bodyPr wrap="square" lIns="0" tIns="0" rIns="0" bIns="0" rtlCol="0" anchor="t">
            <a:spAutoFit/>
          </a:bodyPr>
          <a:lstStyle/>
          <a:p>
            <a:pPr>
              <a:spcBef>
                <a:spcPct val="0"/>
              </a:spcBef>
            </a:pPr>
            <a:r>
              <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rPr>
              <a:t>Kakamega Zero-Waste Seven WTEG Power Plants – Circular Economy</a:t>
            </a:r>
          </a:p>
          <a:p>
            <a:pPr>
              <a:spcBef>
                <a:spcPct val="0"/>
              </a:spcBef>
            </a:pPr>
            <a:endPar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endParaRPr>
          </a:p>
        </p:txBody>
      </p:sp>
      <p:sp>
        <p:nvSpPr>
          <p:cNvPr id="9" name="TextBox 8">
            <a:extLst>
              <a:ext uri="{FF2B5EF4-FFF2-40B4-BE49-F238E27FC236}">
                <a16:creationId xmlns:a16="http://schemas.microsoft.com/office/drawing/2014/main" id="{D4C12445-0F65-4E54-8AD1-E4A13A70948E}"/>
              </a:ext>
            </a:extLst>
          </p:cNvPr>
          <p:cNvSpPr txBox="1"/>
          <p:nvPr/>
        </p:nvSpPr>
        <p:spPr>
          <a:xfrm>
            <a:off x="698319" y="1194382"/>
            <a:ext cx="5214634" cy="1070954"/>
          </a:xfrm>
          <a:prstGeom prst="rect">
            <a:avLst/>
          </a:prstGeom>
          <a:noFill/>
        </p:spPr>
        <p:txBody>
          <a:bodyPr wrap="square" lIns="0" tIns="0" rIns="0" bIns="0">
            <a:noAutofit/>
          </a:bodyPr>
          <a:lstStyle>
            <a:defPPr>
              <a:defRPr lang="en-US"/>
            </a:defPPr>
            <a:lvl1pPr marL="342900" indent="-342900">
              <a:lnSpc>
                <a:spcPct val="125000"/>
              </a:lnSpc>
              <a:spcAft>
                <a:spcPts val="1600"/>
              </a:spcAft>
              <a:buClr>
                <a:schemeClr val="bg1"/>
              </a:buClr>
              <a:buFont typeface="+mj-lt"/>
              <a:buAutoNum type="arabicPeriod" startAt="6"/>
              <a:defRPr sz="1333">
                <a:solidFill>
                  <a:schemeClr val="bg1"/>
                </a:solidFill>
                <a:latin typeface="Poppins Light" panose="00000400000000000000" pitchFamily="2" charset="0"/>
                <a:cs typeface="Poppins Light" panose="00000400000000000000" pitchFamily="2" charset="0"/>
              </a:defRPr>
            </a:lvl1pPr>
          </a:lstStyle>
          <a:p>
            <a:pPr>
              <a:buClr>
                <a:schemeClr val="tx1"/>
              </a:buClr>
              <a:buFont typeface="+mj-lt"/>
              <a:buAutoNum type="arabicPeriod" startAt="10"/>
            </a:pPr>
            <a:r>
              <a:rPr lang="en-US" sz="1800" dirty="0">
                <a:solidFill>
                  <a:schemeClr val="tx1"/>
                </a:solidFill>
              </a:rPr>
              <a:t>Alset Power Company’s Zero-Waste WTE gasification technology will virtually eliminate the need of future waste landfills in Kakamega. The Zero-Waste WTEG power plants will eliminate the ultimate contamination of ground water caused by landfills. Our WTEG power plants finally eliminate the vermin, germs, diseases, deaths and odors associated with garbage landfills because each of our projects stores all of the MSW inside a building which maintains a negative air pressure.</a:t>
            </a:r>
          </a:p>
        </p:txBody>
      </p:sp>
      <p:sp>
        <p:nvSpPr>
          <p:cNvPr id="15" name="Freeform 3">
            <a:extLst>
              <a:ext uri="{FF2B5EF4-FFF2-40B4-BE49-F238E27FC236}">
                <a16:creationId xmlns:a16="http://schemas.microsoft.com/office/drawing/2014/main" id="{3C16EAC8-7C0B-44B0-A4F3-54FD37837E93}"/>
              </a:ext>
            </a:extLst>
          </p:cNvPr>
          <p:cNvSpPr/>
          <p:nvPr/>
        </p:nvSpPr>
        <p:spPr>
          <a:xfrm>
            <a:off x="6094414" y="178619"/>
            <a:ext cx="6094411" cy="3048000"/>
          </a:xfrm>
          <a:custGeom>
            <a:avLst/>
            <a:gdLst/>
            <a:ahLst/>
            <a:cxnLst/>
            <a:rect l="l" t="t" r="r" b="b"/>
            <a:pathLst>
              <a:path w="3130550" h="3586348">
                <a:moveTo>
                  <a:pt x="0" y="1123950"/>
                </a:moveTo>
                <a:lnTo>
                  <a:pt x="0" y="3586348"/>
                </a:lnTo>
                <a:lnTo>
                  <a:pt x="3130550" y="3586348"/>
                </a:lnTo>
                <a:lnTo>
                  <a:pt x="3130550" y="0"/>
                </a:lnTo>
                <a:close/>
              </a:path>
            </a:pathLst>
          </a:custGeom>
          <a:solidFill>
            <a:srgbClr val="153B0D"/>
          </a:solidFill>
        </p:spPr>
      </p:sp>
      <p:sp>
        <p:nvSpPr>
          <p:cNvPr id="3" name="Freeform 3"/>
          <p:cNvSpPr/>
          <p:nvPr/>
        </p:nvSpPr>
        <p:spPr>
          <a:xfrm flipH="1" flipV="1">
            <a:off x="6094412" y="3708400"/>
            <a:ext cx="6094412" cy="3149600"/>
          </a:xfrm>
          <a:custGeom>
            <a:avLst/>
            <a:gdLst/>
            <a:ahLst/>
            <a:cxnLst/>
            <a:rect l="l" t="t" r="r" b="b"/>
            <a:pathLst>
              <a:path w="3130550" h="3586348">
                <a:moveTo>
                  <a:pt x="0" y="1123950"/>
                </a:moveTo>
                <a:lnTo>
                  <a:pt x="0" y="3586348"/>
                </a:lnTo>
                <a:lnTo>
                  <a:pt x="3130550" y="3586348"/>
                </a:lnTo>
                <a:lnTo>
                  <a:pt x="3130550" y="0"/>
                </a:lnTo>
                <a:close/>
              </a:path>
            </a:pathLst>
          </a:custGeom>
          <a:solidFill>
            <a:srgbClr val="153B0D"/>
          </a:solidFill>
        </p:spPr>
      </p:sp>
      <p:sp>
        <p:nvSpPr>
          <p:cNvPr id="16" name="Rectangle 15">
            <a:extLst>
              <a:ext uri="{FF2B5EF4-FFF2-40B4-BE49-F238E27FC236}">
                <a16:creationId xmlns:a16="http://schemas.microsoft.com/office/drawing/2014/main" id="{F9151CF9-7C91-40BF-8283-6C0A4E6BB3A9}"/>
              </a:ext>
            </a:extLst>
          </p:cNvPr>
          <p:cNvSpPr/>
          <p:nvPr/>
        </p:nvSpPr>
        <p:spPr>
          <a:xfrm>
            <a:off x="10286409" y="6578600"/>
            <a:ext cx="1071443" cy="123111"/>
          </a:xfrm>
          <a:prstGeom prst="rect">
            <a:avLst/>
          </a:prstGeom>
        </p:spPr>
        <p:txBody>
          <a:bodyPr wrap="square" lIns="0" tIns="0" rIns="0" bIns="0">
            <a:spAutoFit/>
          </a:bodyPr>
          <a:lstStyle/>
          <a:p>
            <a:pPr algn="r"/>
            <a:fld id="{6D6B0ABC-6260-42CB-B8BD-84DA2F22F3DD}" type="slidenum">
              <a:rPr lang="en-IN" sz="800" smtClean="0">
                <a:solidFill>
                  <a:schemeClr val="bg1"/>
                </a:solidFill>
                <a:latin typeface="Poppins Light" panose="00000400000000000000" pitchFamily="2" charset="0"/>
                <a:cs typeface="Poppins Light" panose="00000400000000000000" pitchFamily="2" charset="0"/>
              </a:rPr>
              <a:pPr algn="r"/>
              <a:t>11</a:t>
            </a:fld>
            <a:endParaRPr lang="en-IN" sz="800" dirty="0">
              <a:solidFill>
                <a:schemeClr val="bg1"/>
              </a:solidFill>
              <a:latin typeface="Poppins Light" panose="00000400000000000000" pitchFamily="2" charset="0"/>
              <a:cs typeface="Poppins Light" panose="00000400000000000000" pitchFamily="2" charset="0"/>
            </a:endParaRPr>
          </a:p>
        </p:txBody>
      </p:sp>
      <p:sp>
        <p:nvSpPr>
          <p:cNvPr id="13" name="Freeform 3">
            <a:extLst>
              <a:ext uri="{FF2B5EF4-FFF2-40B4-BE49-F238E27FC236}">
                <a16:creationId xmlns:a16="http://schemas.microsoft.com/office/drawing/2014/main" id="{D6DC379C-7B0C-4FC5-A872-815CA3018C03}"/>
              </a:ext>
            </a:extLst>
          </p:cNvPr>
          <p:cNvSpPr/>
          <p:nvPr/>
        </p:nvSpPr>
        <p:spPr>
          <a:xfrm>
            <a:off x="6448428" y="279400"/>
            <a:ext cx="5048757" cy="2921000"/>
          </a:xfrm>
          <a:custGeom>
            <a:avLst/>
            <a:gdLst/>
            <a:ahLst/>
            <a:cxnLst/>
            <a:rect l="l" t="t" r="r" b="b"/>
            <a:pathLst>
              <a:path w="3130550" h="3586348">
                <a:moveTo>
                  <a:pt x="0" y="1123950"/>
                </a:moveTo>
                <a:lnTo>
                  <a:pt x="0" y="3586348"/>
                </a:lnTo>
                <a:lnTo>
                  <a:pt x="3130550" y="3586348"/>
                </a:lnTo>
                <a:lnTo>
                  <a:pt x="3130550" y="0"/>
                </a:lnTo>
                <a:close/>
              </a:path>
            </a:pathLst>
          </a:custGeom>
          <a:blipFill>
            <a:blip r:embed="rId2">
              <a:extLst>
                <a:ext uri="{28A0092B-C50C-407E-A947-70E740481C1C}">
                  <a14:useLocalDpi xmlns:a14="http://schemas.microsoft.com/office/drawing/2010/main" val="0"/>
                </a:ext>
              </a:extLst>
            </a:blip>
            <a:stretch>
              <a:fillRect b="-31304"/>
            </a:stretch>
          </a:blipFill>
        </p:spPr>
      </p:sp>
      <p:sp>
        <p:nvSpPr>
          <p:cNvPr id="18" name="Freeform: Shape 17">
            <a:extLst>
              <a:ext uri="{FF2B5EF4-FFF2-40B4-BE49-F238E27FC236}">
                <a16:creationId xmlns:a16="http://schemas.microsoft.com/office/drawing/2014/main" id="{FD73E778-D37D-4AC6-AA0F-D74C704606B8}"/>
              </a:ext>
            </a:extLst>
          </p:cNvPr>
          <p:cNvSpPr/>
          <p:nvPr/>
        </p:nvSpPr>
        <p:spPr>
          <a:xfrm>
            <a:off x="6448427" y="3962400"/>
            <a:ext cx="5054597" cy="2463800"/>
          </a:xfrm>
          <a:custGeom>
            <a:avLst/>
            <a:gdLst>
              <a:gd name="connsiteX0" fmla="*/ 0 w 4229100"/>
              <a:gd name="connsiteY0" fmla="*/ 2463800 h 2463800"/>
              <a:gd name="connsiteX1" fmla="*/ 0 w 4229100"/>
              <a:gd name="connsiteY1" fmla="*/ 0 h 2463800"/>
              <a:gd name="connsiteX2" fmla="*/ 4229100 w 4229100"/>
              <a:gd name="connsiteY2" fmla="*/ 0 h 2463800"/>
              <a:gd name="connsiteX3" fmla="*/ 4229100 w 4229100"/>
              <a:gd name="connsiteY3" fmla="*/ 1676400 h 2463800"/>
              <a:gd name="connsiteX4" fmla="*/ 0 w 4229100"/>
              <a:gd name="connsiteY4" fmla="*/ 2463800 h 246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9100" h="2463800">
                <a:moveTo>
                  <a:pt x="0" y="2463800"/>
                </a:moveTo>
                <a:lnTo>
                  <a:pt x="0" y="0"/>
                </a:lnTo>
                <a:lnTo>
                  <a:pt x="4229100" y="0"/>
                </a:lnTo>
                <a:lnTo>
                  <a:pt x="4229100" y="1676400"/>
                </a:lnTo>
                <a:lnTo>
                  <a:pt x="0" y="2463800"/>
                </a:lnTo>
                <a:close/>
              </a:path>
            </a:pathLst>
          </a:custGeom>
          <a:blipFill dpi="0" rotWithShape="1">
            <a:blip r:embed="rId3">
              <a:extLst>
                <a:ext uri="{28A0092B-C50C-407E-A947-70E740481C1C}">
                  <a14:useLocalDpi xmlns:a14="http://schemas.microsoft.com/office/drawing/2010/main" val="0"/>
                </a:ext>
              </a:extLst>
            </a:blip>
            <a:srcRect/>
            <a:stretch>
              <a:fillRect t="-31604" b="-75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5692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6" name="Freeform 6"/>
          <p:cNvSpPr/>
          <p:nvPr/>
        </p:nvSpPr>
        <p:spPr>
          <a:xfrm>
            <a:off x="5637213" y="304800"/>
            <a:ext cx="6400800" cy="6553200"/>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a:extLst>
                <a:ext uri="{28A0092B-C50C-407E-A947-70E740481C1C}">
                  <a14:useLocalDpi xmlns:a14="http://schemas.microsoft.com/office/drawing/2010/main" val="0"/>
                </a:ext>
              </a:extLst>
            </a:blip>
            <a:stretch>
              <a:fillRect t="22638"/>
            </a:stretch>
          </a:blipFill>
        </p:spPr>
      </p:sp>
      <p:sp>
        <p:nvSpPr>
          <p:cNvPr id="16" name="TextBox 15">
            <a:extLst>
              <a:ext uri="{FF2B5EF4-FFF2-40B4-BE49-F238E27FC236}">
                <a16:creationId xmlns:a16="http://schemas.microsoft.com/office/drawing/2014/main" id="{4823C0B4-E0C5-4441-9819-8D16A12B8B22}"/>
              </a:ext>
            </a:extLst>
          </p:cNvPr>
          <p:cNvSpPr txBox="1"/>
          <p:nvPr/>
        </p:nvSpPr>
        <p:spPr>
          <a:xfrm>
            <a:off x="685621" y="564785"/>
            <a:ext cx="5942191" cy="410241"/>
          </a:xfrm>
          <a:prstGeom prst="rect">
            <a:avLst/>
          </a:prstGeom>
        </p:spPr>
        <p:txBody>
          <a:bodyPr wrap="square" lIns="0" tIns="0" rIns="0" bIns="0" rtlCol="0" anchor="t">
            <a:spAutoFit/>
          </a:bodyPr>
          <a:lstStyle/>
          <a:p>
            <a:pPr>
              <a:spcBef>
                <a:spcPct val="0"/>
              </a:spcBef>
            </a:pPr>
            <a:r>
              <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rPr>
              <a:t>Kakamega Zero-Waste Seven WTEG Power Plants – Circular Economy</a:t>
            </a:r>
          </a:p>
          <a:p>
            <a:pPr>
              <a:spcBef>
                <a:spcPct val="0"/>
              </a:spcBef>
            </a:pPr>
            <a:endPar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endParaRPr>
          </a:p>
        </p:txBody>
      </p:sp>
      <p:sp>
        <p:nvSpPr>
          <p:cNvPr id="17" name="TextBox 16">
            <a:extLst>
              <a:ext uri="{FF2B5EF4-FFF2-40B4-BE49-F238E27FC236}">
                <a16:creationId xmlns:a16="http://schemas.microsoft.com/office/drawing/2014/main" id="{57D58308-9229-490F-B9EC-746156DB8FFD}"/>
              </a:ext>
            </a:extLst>
          </p:cNvPr>
          <p:cNvSpPr txBox="1"/>
          <p:nvPr/>
        </p:nvSpPr>
        <p:spPr>
          <a:xfrm>
            <a:off x="685621" y="1252475"/>
            <a:ext cx="5332591" cy="2024165"/>
          </a:xfrm>
          <a:prstGeom prst="rect">
            <a:avLst/>
          </a:prstGeom>
          <a:noFill/>
        </p:spPr>
        <p:txBody>
          <a:bodyPr wrap="square" lIns="0" tIns="0" rIns="0" bIns="0">
            <a:noAutofit/>
          </a:bodyPr>
          <a:lstStyle/>
          <a:p>
            <a:pPr marL="457200" indent="-457200">
              <a:lnSpc>
                <a:spcPct val="125000"/>
              </a:lnSpc>
              <a:spcAft>
                <a:spcPts val="1600"/>
              </a:spcAft>
              <a:buClr>
                <a:srgbClr val="153B0D"/>
              </a:buClr>
              <a:buFont typeface="+mj-lt"/>
              <a:buAutoNum type="arabicPeriod" startAt="11"/>
            </a:pPr>
            <a:r>
              <a:rPr lang="en-US" sz="2000" dirty="0">
                <a:latin typeface="Poppins Light" panose="00000400000000000000" pitchFamily="2" charset="0"/>
                <a:cs typeface="Poppins Light" panose="00000400000000000000" pitchFamily="2" charset="0"/>
              </a:rPr>
              <a:t>For each 500 tons of MSW per day WTEG power plant built, Alset Power Company will create more than 100 full-time jobs for local people in Kakamega. This will certainly benefit the economy as we are expecting to create more than 200 full-time jobs per plant with the completion of these projects.</a:t>
            </a:r>
            <a:endParaRPr lang="en-GB" sz="2000" dirty="0">
              <a:latin typeface="Poppins Light" panose="00000400000000000000" pitchFamily="2" charset="0"/>
              <a:cs typeface="Poppins Light" panose="00000400000000000000" pitchFamily="2" charset="0"/>
            </a:endParaRPr>
          </a:p>
        </p:txBody>
      </p:sp>
      <p:sp>
        <p:nvSpPr>
          <p:cNvPr id="8" name="Rectangle 7">
            <a:extLst>
              <a:ext uri="{FF2B5EF4-FFF2-40B4-BE49-F238E27FC236}">
                <a16:creationId xmlns:a16="http://schemas.microsoft.com/office/drawing/2014/main" id="{F85473A8-3449-4B9A-BC00-DCBA924103BA}"/>
              </a:ext>
            </a:extLst>
          </p:cNvPr>
          <p:cNvSpPr/>
          <p:nvPr/>
        </p:nvSpPr>
        <p:spPr>
          <a:xfrm>
            <a:off x="10561038" y="6578600"/>
            <a:ext cx="916772" cy="123111"/>
          </a:xfrm>
          <a:prstGeom prst="rect">
            <a:avLst/>
          </a:prstGeom>
        </p:spPr>
        <p:txBody>
          <a:bodyPr wrap="square" lIns="0" tIns="0" rIns="0" bIns="0">
            <a:spAutoFit/>
          </a:bodyPr>
          <a:lstStyle/>
          <a:p>
            <a:pPr algn="r"/>
            <a:fld id="{6D6B0ABC-6260-42CB-B8BD-84DA2F22F3DD}" type="slidenum">
              <a:rPr lang="en-IN" sz="800" smtClean="0">
                <a:solidFill>
                  <a:schemeClr val="bg1"/>
                </a:solidFill>
                <a:latin typeface="Poppins Light" panose="00000400000000000000" pitchFamily="2" charset="0"/>
                <a:cs typeface="Poppins Light" panose="00000400000000000000" pitchFamily="2" charset="0"/>
              </a:rPr>
              <a:pPr algn="r"/>
              <a:t>12</a:t>
            </a:fld>
            <a:endParaRPr lang="en-IN" sz="800" dirty="0">
              <a:solidFill>
                <a:schemeClr val="bg1"/>
              </a:solidFill>
              <a:latin typeface="Poppins Light" panose="00000400000000000000" pitchFamily="2" charset="0"/>
              <a:cs typeface="Poppins Light" panose="000004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823C0B4-E0C5-4441-9819-8D16A12B8B22}"/>
              </a:ext>
            </a:extLst>
          </p:cNvPr>
          <p:cNvSpPr txBox="1"/>
          <p:nvPr/>
        </p:nvSpPr>
        <p:spPr>
          <a:xfrm>
            <a:off x="6170612" y="564785"/>
            <a:ext cx="5843587" cy="410241"/>
          </a:xfrm>
          <a:prstGeom prst="rect">
            <a:avLst/>
          </a:prstGeom>
        </p:spPr>
        <p:txBody>
          <a:bodyPr wrap="square" lIns="0" tIns="0" rIns="0" bIns="0" rtlCol="0" anchor="t">
            <a:spAutoFit/>
          </a:bodyPr>
          <a:lstStyle/>
          <a:p>
            <a:pPr>
              <a:spcBef>
                <a:spcPct val="0"/>
              </a:spcBef>
            </a:pPr>
            <a:r>
              <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rPr>
              <a:t>Kakamega Zero-Waste Seven WTEG Power Plants – Circular Economy</a:t>
            </a:r>
          </a:p>
          <a:p>
            <a:pPr>
              <a:spcBef>
                <a:spcPct val="0"/>
              </a:spcBef>
            </a:pPr>
            <a:endPar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endParaRPr>
          </a:p>
        </p:txBody>
      </p:sp>
      <p:sp>
        <p:nvSpPr>
          <p:cNvPr id="18" name="TextBox 17">
            <a:extLst>
              <a:ext uri="{FF2B5EF4-FFF2-40B4-BE49-F238E27FC236}">
                <a16:creationId xmlns:a16="http://schemas.microsoft.com/office/drawing/2014/main" id="{EE20BB10-6AD0-407A-87C7-81722953748E}"/>
              </a:ext>
            </a:extLst>
          </p:cNvPr>
          <p:cNvSpPr txBox="1"/>
          <p:nvPr/>
        </p:nvSpPr>
        <p:spPr>
          <a:xfrm>
            <a:off x="6331178" y="1524000"/>
            <a:ext cx="4748563" cy="2024165"/>
          </a:xfrm>
          <a:prstGeom prst="rect">
            <a:avLst/>
          </a:prstGeom>
          <a:noFill/>
        </p:spPr>
        <p:txBody>
          <a:bodyPr wrap="square" lIns="0" tIns="0" rIns="0" bIns="0">
            <a:noAutofit/>
          </a:bodyPr>
          <a:lstStyle/>
          <a:p>
            <a:pPr marL="342900" indent="-342900">
              <a:lnSpc>
                <a:spcPct val="125000"/>
              </a:lnSpc>
              <a:spcAft>
                <a:spcPts val="1600"/>
              </a:spcAft>
              <a:buClr>
                <a:schemeClr val="tx1"/>
              </a:buClr>
              <a:buFont typeface="+mj-lt"/>
              <a:buAutoNum type="arabicPeriod" startAt="12"/>
            </a:pPr>
            <a:r>
              <a:rPr lang="en-US" sz="1800" dirty="0">
                <a:latin typeface="Poppins Light" panose="00000400000000000000" pitchFamily="2" charset="0"/>
                <a:cs typeface="Poppins Light" panose="00000400000000000000" pitchFamily="2" charset="0"/>
              </a:rPr>
              <a:t>Alset Power Company will hire hundreds of people to clean up the sidewalks and streets throughout Kakamega and will pay people to bring garbage or waste to certain collection points that would be strategically located throughout Kakamega. The idea is to provide payment for people who are without jobs and provide a benefit to the country at the same time.</a:t>
            </a:r>
            <a:endParaRPr lang="en-GB" sz="1800" dirty="0">
              <a:latin typeface="Poppins Light" panose="00000400000000000000" pitchFamily="2" charset="0"/>
              <a:cs typeface="Poppins Light" panose="00000400000000000000" pitchFamily="2" charset="0"/>
            </a:endParaRPr>
          </a:p>
        </p:txBody>
      </p:sp>
      <p:grpSp>
        <p:nvGrpSpPr>
          <p:cNvPr id="7" name="Group 2">
            <a:extLst>
              <a:ext uri="{FF2B5EF4-FFF2-40B4-BE49-F238E27FC236}">
                <a16:creationId xmlns:a16="http://schemas.microsoft.com/office/drawing/2014/main" id="{89DA337B-A7ED-4D94-8DE4-62B0F292471C}"/>
              </a:ext>
            </a:extLst>
          </p:cNvPr>
          <p:cNvGrpSpPr>
            <a:grpSpLocks noChangeAspect="1"/>
          </p:cNvGrpSpPr>
          <p:nvPr/>
        </p:nvGrpSpPr>
        <p:grpSpPr>
          <a:xfrm>
            <a:off x="174625" y="152399"/>
            <a:ext cx="5691187" cy="6609127"/>
            <a:chOff x="0" y="0"/>
            <a:chExt cx="8585708" cy="10287000"/>
          </a:xfrm>
          <a:solidFill>
            <a:srgbClr val="153B0D"/>
          </a:solidFill>
        </p:grpSpPr>
        <p:sp>
          <p:nvSpPr>
            <p:cNvPr id="8" name="Freeform 3">
              <a:extLst>
                <a:ext uri="{FF2B5EF4-FFF2-40B4-BE49-F238E27FC236}">
                  <a16:creationId xmlns:a16="http://schemas.microsoft.com/office/drawing/2014/main" id="{CA13A57F-ED87-4719-99F2-C550BFAD367F}"/>
                </a:ext>
              </a:extLst>
            </p:cNvPr>
            <p:cNvSpPr/>
            <p:nvPr/>
          </p:nvSpPr>
          <p:spPr>
            <a:xfrm>
              <a:off x="0" y="0"/>
              <a:ext cx="8585708" cy="10286999"/>
            </a:xfrm>
            <a:custGeom>
              <a:avLst/>
              <a:gdLst/>
              <a:ahLst/>
              <a:cxnLst/>
              <a:rect l="l" t="t" r="r" b="b"/>
              <a:pathLst>
                <a:path w="8585708" h="10286999">
                  <a:moveTo>
                    <a:pt x="8585708" y="762"/>
                  </a:moveTo>
                  <a:cubicBezTo>
                    <a:pt x="8581644" y="20447"/>
                    <a:pt x="8577961" y="40132"/>
                    <a:pt x="8573515" y="59690"/>
                  </a:cubicBezTo>
                  <a:cubicBezTo>
                    <a:pt x="8478138" y="485521"/>
                    <a:pt x="8382634" y="911225"/>
                    <a:pt x="8287258" y="1337056"/>
                  </a:cubicBezTo>
                  <a:cubicBezTo>
                    <a:pt x="8146288" y="1966722"/>
                    <a:pt x="8005699" y="2596388"/>
                    <a:pt x="7864602" y="3225927"/>
                  </a:cubicBezTo>
                  <a:cubicBezTo>
                    <a:pt x="7691247" y="3999103"/>
                    <a:pt x="7517384" y="4772152"/>
                    <a:pt x="7344029" y="5545328"/>
                  </a:cubicBezTo>
                  <a:cubicBezTo>
                    <a:pt x="7194677" y="6211443"/>
                    <a:pt x="7045579" y="6877558"/>
                    <a:pt x="6896354" y="7543800"/>
                  </a:cubicBezTo>
                  <a:cubicBezTo>
                    <a:pt x="6765290" y="8129016"/>
                    <a:pt x="6634480" y="8714105"/>
                    <a:pt x="6503162" y="9299194"/>
                  </a:cubicBezTo>
                  <a:cubicBezTo>
                    <a:pt x="6429375" y="9628250"/>
                    <a:pt x="6354953" y="9957181"/>
                    <a:pt x="6280785" y="10286237"/>
                  </a:cubicBezTo>
                  <a:cubicBezTo>
                    <a:pt x="4199382" y="10286237"/>
                    <a:pt x="2118106" y="10286110"/>
                    <a:pt x="36830" y="10286999"/>
                  </a:cubicBezTo>
                  <a:cubicBezTo>
                    <a:pt x="6731" y="10286999"/>
                    <a:pt x="0" y="10280268"/>
                    <a:pt x="0" y="10250043"/>
                  </a:cubicBezTo>
                  <a:cubicBezTo>
                    <a:pt x="762" y="6845681"/>
                    <a:pt x="762" y="3441319"/>
                    <a:pt x="0" y="36957"/>
                  </a:cubicBezTo>
                  <a:cubicBezTo>
                    <a:pt x="0" y="6731"/>
                    <a:pt x="6731" y="0"/>
                    <a:pt x="36830" y="0"/>
                  </a:cubicBezTo>
                  <a:cubicBezTo>
                    <a:pt x="2886456" y="762"/>
                    <a:pt x="5736082" y="762"/>
                    <a:pt x="8585708" y="762"/>
                  </a:cubicBezTo>
                  <a:close/>
                </a:path>
              </a:pathLst>
            </a:custGeom>
            <a:grpFill/>
          </p:spPr>
        </p:sp>
      </p:grpSp>
      <p:sp>
        <p:nvSpPr>
          <p:cNvPr id="9" name="Freeform 5">
            <a:extLst>
              <a:ext uri="{FF2B5EF4-FFF2-40B4-BE49-F238E27FC236}">
                <a16:creationId xmlns:a16="http://schemas.microsoft.com/office/drawing/2014/main" id="{DE2E7594-9279-4A7E-8978-4176797AD517}"/>
              </a:ext>
            </a:extLst>
          </p:cNvPr>
          <p:cNvSpPr/>
          <p:nvPr/>
        </p:nvSpPr>
        <p:spPr>
          <a:xfrm>
            <a:off x="-37874" y="1905000"/>
            <a:ext cx="5522686" cy="4953000"/>
          </a:xfrm>
          <a:custGeom>
            <a:avLst/>
            <a:gdLst/>
            <a:ahLst/>
            <a:cxnLst/>
            <a:rect l="l" t="t" r="r" b="b"/>
            <a:pathLst>
              <a:path w="8585708" h="10286999">
                <a:moveTo>
                  <a:pt x="8585708" y="762"/>
                </a:moveTo>
                <a:cubicBezTo>
                  <a:pt x="8581644" y="20447"/>
                  <a:pt x="8577961" y="40132"/>
                  <a:pt x="8573515" y="59690"/>
                </a:cubicBezTo>
                <a:cubicBezTo>
                  <a:pt x="8478138" y="485521"/>
                  <a:pt x="8382634" y="911225"/>
                  <a:pt x="8287258" y="1337056"/>
                </a:cubicBezTo>
                <a:cubicBezTo>
                  <a:pt x="8146288" y="1966722"/>
                  <a:pt x="8005699" y="2596388"/>
                  <a:pt x="7864602" y="3225927"/>
                </a:cubicBezTo>
                <a:cubicBezTo>
                  <a:pt x="7691247" y="3999103"/>
                  <a:pt x="7517384" y="4772152"/>
                  <a:pt x="7344029" y="5545328"/>
                </a:cubicBezTo>
                <a:cubicBezTo>
                  <a:pt x="7194677" y="6211443"/>
                  <a:pt x="7045579" y="6877558"/>
                  <a:pt x="6896354" y="7543800"/>
                </a:cubicBezTo>
                <a:cubicBezTo>
                  <a:pt x="6765290" y="8129016"/>
                  <a:pt x="6634480" y="8714105"/>
                  <a:pt x="6503162" y="9299194"/>
                </a:cubicBezTo>
                <a:cubicBezTo>
                  <a:pt x="6429375" y="9628250"/>
                  <a:pt x="6354953" y="9957181"/>
                  <a:pt x="6280785" y="10286237"/>
                </a:cubicBezTo>
                <a:cubicBezTo>
                  <a:pt x="4199382" y="10286237"/>
                  <a:pt x="2118106" y="10286110"/>
                  <a:pt x="36830" y="10286999"/>
                </a:cubicBezTo>
                <a:cubicBezTo>
                  <a:pt x="6731" y="10286999"/>
                  <a:pt x="0" y="10280268"/>
                  <a:pt x="0" y="10250043"/>
                </a:cubicBezTo>
                <a:cubicBezTo>
                  <a:pt x="762" y="6845681"/>
                  <a:pt x="762" y="3441319"/>
                  <a:pt x="0" y="36957"/>
                </a:cubicBezTo>
                <a:cubicBezTo>
                  <a:pt x="0" y="6731"/>
                  <a:pt x="6731" y="0"/>
                  <a:pt x="36830" y="0"/>
                </a:cubicBezTo>
                <a:cubicBezTo>
                  <a:pt x="2886456" y="762"/>
                  <a:pt x="5736082" y="762"/>
                  <a:pt x="8585708" y="762"/>
                </a:cubicBezTo>
                <a:close/>
              </a:path>
            </a:pathLst>
          </a:custGeom>
          <a:blipFill>
            <a:blip r:embed="rId2">
              <a:extLst>
                <a:ext uri="{28A0092B-C50C-407E-A947-70E740481C1C}">
                  <a14:useLocalDpi xmlns:a14="http://schemas.microsoft.com/office/drawing/2010/main" val="0"/>
                </a:ext>
              </a:extLst>
            </a:blip>
            <a:stretch>
              <a:fillRect/>
            </a:stretch>
          </a:blipFill>
        </p:spPr>
      </p:sp>
    </p:spTree>
    <p:extLst>
      <p:ext uri="{BB962C8B-B14F-4D97-AF65-F5344CB8AC3E}">
        <p14:creationId xmlns:p14="http://schemas.microsoft.com/office/powerpoint/2010/main" val="220143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6914336" y="686447"/>
            <a:ext cx="4588868" cy="5485039"/>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a:extLst>
                <a:ext uri="{28A0092B-C50C-407E-A947-70E740481C1C}">
                  <a14:useLocalDpi xmlns:a14="http://schemas.microsoft.com/office/drawing/2010/main" val="0"/>
                </a:ext>
              </a:extLst>
            </a:blip>
            <a:stretch>
              <a:fillRect l="-7942" r="-14946"/>
            </a:stretch>
          </a:blipFill>
        </p:spPr>
      </p:sp>
      <p:sp>
        <p:nvSpPr>
          <p:cNvPr id="12" name="TextBox 11">
            <a:extLst>
              <a:ext uri="{FF2B5EF4-FFF2-40B4-BE49-F238E27FC236}">
                <a16:creationId xmlns:a16="http://schemas.microsoft.com/office/drawing/2014/main" id="{870E053D-D122-4302-B4A2-74FD7C9FA966}"/>
              </a:ext>
            </a:extLst>
          </p:cNvPr>
          <p:cNvSpPr txBox="1"/>
          <p:nvPr/>
        </p:nvSpPr>
        <p:spPr>
          <a:xfrm>
            <a:off x="685621" y="564785"/>
            <a:ext cx="7694791" cy="410241"/>
          </a:xfrm>
          <a:prstGeom prst="rect">
            <a:avLst/>
          </a:prstGeom>
        </p:spPr>
        <p:txBody>
          <a:bodyPr wrap="square" lIns="0" tIns="0" rIns="0" bIns="0" rtlCol="0" anchor="t">
            <a:spAutoFit/>
          </a:bodyPr>
          <a:lstStyle/>
          <a:p>
            <a:pPr>
              <a:spcBef>
                <a:spcPct val="0"/>
              </a:spcBef>
            </a:pPr>
            <a:r>
              <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rPr>
              <a:t>Kakamega Zero-Waste Seven WTEG Power Plants – Circular Economy</a:t>
            </a:r>
          </a:p>
          <a:p>
            <a:pPr>
              <a:spcBef>
                <a:spcPct val="0"/>
              </a:spcBef>
            </a:pPr>
            <a:endPar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endParaRPr>
          </a:p>
        </p:txBody>
      </p:sp>
      <p:sp>
        <p:nvSpPr>
          <p:cNvPr id="6" name="TextBox 5">
            <a:extLst>
              <a:ext uri="{FF2B5EF4-FFF2-40B4-BE49-F238E27FC236}">
                <a16:creationId xmlns:a16="http://schemas.microsoft.com/office/drawing/2014/main" id="{06AAFC63-958C-4784-8B91-774B8A29797A}"/>
              </a:ext>
            </a:extLst>
          </p:cNvPr>
          <p:cNvSpPr txBox="1"/>
          <p:nvPr/>
        </p:nvSpPr>
        <p:spPr>
          <a:xfrm>
            <a:off x="685621" y="1372144"/>
            <a:ext cx="5484991" cy="2024165"/>
          </a:xfrm>
          <a:prstGeom prst="rect">
            <a:avLst/>
          </a:prstGeom>
          <a:noFill/>
        </p:spPr>
        <p:txBody>
          <a:bodyPr wrap="square" lIns="0" tIns="0" rIns="0" bIns="0">
            <a:noAutofit/>
          </a:bodyPr>
          <a:lstStyle/>
          <a:p>
            <a:pPr marL="457200" indent="-457200">
              <a:lnSpc>
                <a:spcPct val="125000"/>
              </a:lnSpc>
              <a:spcAft>
                <a:spcPts val="1600"/>
              </a:spcAft>
              <a:buClr>
                <a:schemeClr val="tx1"/>
              </a:buClr>
              <a:buFont typeface="+mj-lt"/>
              <a:buAutoNum type="arabicPeriod" startAt="13"/>
            </a:pPr>
            <a:r>
              <a:rPr lang="en-US" sz="2000" dirty="0">
                <a:latin typeface="Poppins Light" panose="00000400000000000000" pitchFamily="2" charset="0"/>
                <a:cs typeface="Poppins Light" panose="00000400000000000000" pitchFamily="2" charset="0"/>
              </a:rPr>
              <a:t>Alset Power Company will also purchase or have built 100 special gas or electric rickshaw tricycles that would be employed to collect garbage and waste from sidewalks and streets throughout Kakamega. Special collection depots would be set up in approved areas around Kakamega. All of these rickshaw vehicles will be monitored with a GPS device so as to determine the efficiency of the work to be done.</a:t>
            </a:r>
            <a:endParaRPr lang="en-GB" sz="2000" dirty="0">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384884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433722">
            <a:off x="7027218" y="710655"/>
            <a:ext cx="3827355" cy="5496223"/>
          </a:xfrm>
          <a:prstGeom prst="rect">
            <a:avLst/>
          </a:prstGeom>
          <a:solidFill>
            <a:srgbClr val="153B0D"/>
          </a:solidFill>
        </p:spPr>
      </p:sp>
      <p:sp>
        <p:nvSpPr>
          <p:cNvPr id="4" name="Freeform 4"/>
          <p:cNvSpPr/>
          <p:nvPr/>
        </p:nvSpPr>
        <p:spPr>
          <a:xfrm>
            <a:off x="5007718" y="2260905"/>
            <a:ext cx="6495485" cy="3910581"/>
          </a:xfrm>
          <a:custGeom>
            <a:avLst/>
            <a:gdLst/>
            <a:ahLst/>
            <a:cxnLst/>
            <a:rect l="l" t="t" r="r" b="b"/>
            <a:pathLst>
              <a:path w="8007350" h="2730119">
                <a:moveTo>
                  <a:pt x="8007350" y="0"/>
                </a:moveTo>
                <a:lnTo>
                  <a:pt x="8007350" y="2730119"/>
                </a:lnTo>
                <a:lnTo>
                  <a:pt x="0" y="2730119"/>
                </a:lnTo>
                <a:lnTo>
                  <a:pt x="1220216" y="0"/>
                </a:lnTo>
                <a:lnTo>
                  <a:pt x="8007350" y="0"/>
                </a:lnTo>
                <a:close/>
              </a:path>
            </a:pathLst>
          </a:custGeom>
          <a:blipFill>
            <a:blip r:embed="rId2" cstate="print">
              <a:extLst>
                <a:ext uri="{28A0092B-C50C-407E-A947-70E740481C1C}">
                  <a14:useLocalDpi xmlns:a14="http://schemas.microsoft.com/office/drawing/2010/main" val="0"/>
                </a:ext>
              </a:extLst>
            </a:blip>
            <a:stretch>
              <a:fillRect/>
            </a:stretch>
          </a:blipFill>
          <a:ln>
            <a:noFill/>
          </a:ln>
        </p:spPr>
      </p:sp>
      <p:sp>
        <p:nvSpPr>
          <p:cNvPr id="17" name="TextBox 16">
            <a:extLst>
              <a:ext uri="{FF2B5EF4-FFF2-40B4-BE49-F238E27FC236}">
                <a16:creationId xmlns:a16="http://schemas.microsoft.com/office/drawing/2014/main" id="{6636F9B7-D897-408F-B79D-7244C40302E1}"/>
              </a:ext>
            </a:extLst>
          </p:cNvPr>
          <p:cNvSpPr txBox="1"/>
          <p:nvPr/>
        </p:nvSpPr>
        <p:spPr>
          <a:xfrm>
            <a:off x="685621" y="564785"/>
            <a:ext cx="6881607" cy="410241"/>
          </a:xfrm>
          <a:prstGeom prst="rect">
            <a:avLst/>
          </a:prstGeom>
        </p:spPr>
        <p:txBody>
          <a:bodyPr wrap="square" lIns="0" tIns="0" rIns="0" bIns="0" rtlCol="0" anchor="t">
            <a:spAutoFit/>
          </a:bodyPr>
          <a:lstStyle/>
          <a:p>
            <a:pPr>
              <a:spcBef>
                <a:spcPct val="0"/>
              </a:spcBef>
            </a:pPr>
            <a:r>
              <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rPr>
              <a:t>Kakamega Zero-Waste Seven WTEG Power Plants – Circular Economy</a:t>
            </a:r>
          </a:p>
          <a:p>
            <a:pPr>
              <a:spcBef>
                <a:spcPct val="0"/>
              </a:spcBef>
            </a:pPr>
            <a:endPar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endParaRPr>
          </a:p>
        </p:txBody>
      </p:sp>
      <p:sp>
        <p:nvSpPr>
          <p:cNvPr id="19" name="Rectangle 18">
            <a:extLst>
              <a:ext uri="{FF2B5EF4-FFF2-40B4-BE49-F238E27FC236}">
                <a16:creationId xmlns:a16="http://schemas.microsoft.com/office/drawing/2014/main" id="{61D92A1A-6BBC-422C-8152-068C06964FBF}"/>
              </a:ext>
            </a:extLst>
          </p:cNvPr>
          <p:cNvSpPr/>
          <p:nvPr/>
        </p:nvSpPr>
        <p:spPr>
          <a:xfrm>
            <a:off x="10561038" y="6578600"/>
            <a:ext cx="916772" cy="123111"/>
          </a:xfrm>
          <a:prstGeom prst="rect">
            <a:avLst/>
          </a:prstGeom>
        </p:spPr>
        <p:txBody>
          <a:bodyPr wrap="square" lIns="0" tIns="0" rIns="0" bIns="0">
            <a:spAutoFit/>
          </a:bodyPr>
          <a:lstStyle/>
          <a:p>
            <a:pPr algn="r"/>
            <a:fld id="{6D6B0ABC-6260-42CB-B8BD-84DA2F22F3DD}" type="slidenum">
              <a:rPr lang="en-IN" sz="800" smtClean="0">
                <a:solidFill>
                  <a:schemeClr val="bg1"/>
                </a:solidFill>
                <a:latin typeface="Poppins Light" panose="00000400000000000000" pitchFamily="2" charset="0"/>
                <a:cs typeface="Poppins Light" panose="00000400000000000000" pitchFamily="2" charset="0"/>
              </a:rPr>
              <a:pPr algn="r"/>
              <a:t>15</a:t>
            </a:fld>
            <a:endParaRPr lang="en-IN" sz="800" dirty="0">
              <a:solidFill>
                <a:schemeClr val="bg1"/>
              </a:solidFill>
              <a:latin typeface="Poppins Light" panose="00000400000000000000" pitchFamily="2" charset="0"/>
              <a:cs typeface="Poppins Light" panose="00000400000000000000" pitchFamily="2" charset="0"/>
            </a:endParaRPr>
          </a:p>
        </p:txBody>
      </p:sp>
      <p:sp>
        <p:nvSpPr>
          <p:cNvPr id="7" name="TextBox 6">
            <a:extLst>
              <a:ext uri="{FF2B5EF4-FFF2-40B4-BE49-F238E27FC236}">
                <a16:creationId xmlns:a16="http://schemas.microsoft.com/office/drawing/2014/main" id="{97E1AF98-3DBD-4FAD-A706-92CB14241EDE}"/>
              </a:ext>
            </a:extLst>
          </p:cNvPr>
          <p:cNvSpPr txBox="1"/>
          <p:nvPr/>
        </p:nvSpPr>
        <p:spPr>
          <a:xfrm>
            <a:off x="685621" y="1252475"/>
            <a:ext cx="4322097" cy="2024165"/>
          </a:xfrm>
          <a:prstGeom prst="rect">
            <a:avLst/>
          </a:prstGeom>
          <a:noFill/>
        </p:spPr>
        <p:txBody>
          <a:bodyPr wrap="square" lIns="0" tIns="0" rIns="0" bIns="0" anchor="t">
            <a:noAutofit/>
          </a:bodyPr>
          <a:lstStyle/>
          <a:p>
            <a:pPr marL="457200" indent="-457200">
              <a:lnSpc>
                <a:spcPct val="125000"/>
              </a:lnSpc>
              <a:spcAft>
                <a:spcPts val="1600"/>
              </a:spcAft>
              <a:buClr>
                <a:srgbClr val="153B0D"/>
              </a:buClr>
              <a:buFont typeface="+mj-lt"/>
              <a:buAutoNum type="arabicPeriod" startAt="14"/>
            </a:pPr>
            <a:r>
              <a:rPr lang="en-US" sz="2000" dirty="0">
                <a:latin typeface="Poppins Light"/>
                <a:cs typeface="Poppins Light"/>
              </a:rPr>
              <a:t>Alset Power Company would provide additional 50 Heil garbage trucks included in the project funding to collect the MSW and provide dumpster containers in neighborhoods in which to deposit the household waste. The numbers of which would be negotiated with Kakamega County Government.</a:t>
            </a:r>
          </a:p>
        </p:txBody>
      </p:sp>
    </p:spTree>
    <p:extLst>
      <p:ext uri="{BB962C8B-B14F-4D97-AF65-F5344CB8AC3E}">
        <p14:creationId xmlns:p14="http://schemas.microsoft.com/office/powerpoint/2010/main" val="355808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AutoShape 2"/>
          <p:cNvSpPr/>
          <p:nvPr/>
        </p:nvSpPr>
        <p:spPr>
          <a:xfrm rot="16200000">
            <a:off x="2085238" y="-810158"/>
            <a:ext cx="5414255" cy="9004896"/>
          </a:xfrm>
          <a:prstGeom prst="rect">
            <a:avLst/>
          </a:prstGeom>
          <a:solidFill>
            <a:srgbClr val="153B0D"/>
          </a:solidFill>
        </p:spPr>
      </p:sp>
      <p:sp>
        <p:nvSpPr>
          <p:cNvPr id="15" name="TextBox 14">
            <a:extLst>
              <a:ext uri="{FF2B5EF4-FFF2-40B4-BE49-F238E27FC236}">
                <a16:creationId xmlns:a16="http://schemas.microsoft.com/office/drawing/2014/main" id="{8B45B6AB-FDC7-4B41-B35F-6ACF0A438C2B}"/>
              </a:ext>
            </a:extLst>
          </p:cNvPr>
          <p:cNvSpPr txBox="1"/>
          <p:nvPr/>
        </p:nvSpPr>
        <p:spPr>
          <a:xfrm>
            <a:off x="685621" y="564785"/>
            <a:ext cx="6881607" cy="410241"/>
          </a:xfrm>
          <a:prstGeom prst="rect">
            <a:avLst/>
          </a:prstGeom>
        </p:spPr>
        <p:txBody>
          <a:bodyPr wrap="square" lIns="0" tIns="0" rIns="0" bIns="0" rtlCol="0" anchor="t">
            <a:spAutoFit/>
          </a:bodyPr>
          <a:lstStyle/>
          <a:p>
            <a:pPr>
              <a:spcBef>
                <a:spcPct val="0"/>
              </a:spcBef>
            </a:pPr>
            <a:r>
              <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rPr>
              <a:t>Kakamega Zero-Waste Seven WTEG Power Plants – Circular Economy</a:t>
            </a:r>
          </a:p>
          <a:p>
            <a:pPr>
              <a:spcBef>
                <a:spcPct val="0"/>
              </a:spcBef>
            </a:pPr>
            <a:endPar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endParaRPr>
          </a:p>
        </p:txBody>
      </p:sp>
      <p:sp>
        <p:nvSpPr>
          <p:cNvPr id="16" name="TextBox 15">
            <a:extLst>
              <a:ext uri="{FF2B5EF4-FFF2-40B4-BE49-F238E27FC236}">
                <a16:creationId xmlns:a16="http://schemas.microsoft.com/office/drawing/2014/main" id="{4781BC25-DF0B-423F-B658-B413FAF58A06}"/>
              </a:ext>
            </a:extLst>
          </p:cNvPr>
          <p:cNvSpPr txBox="1"/>
          <p:nvPr/>
        </p:nvSpPr>
        <p:spPr>
          <a:xfrm>
            <a:off x="698318" y="1029282"/>
            <a:ext cx="7682094" cy="1070954"/>
          </a:xfrm>
          <a:prstGeom prst="rect">
            <a:avLst/>
          </a:prstGeom>
          <a:noFill/>
        </p:spPr>
        <p:txBody>
          <a:bodyPr wrap="square" lIns="0" tIns="0" rIns="0" bIns="0" anchor="t">
            <a:noAutofit/>
          </a:bodyPr>
          <a:lstStyle>
            <a:defPPr>
              <a:defRPr lang="en-US"/>
            </a:defPPr>
            <a:lvl1pPr marL="342900" indent="-342900">
              <a:lnSpc>
                <a:spcPct val="125000"/>
              </a:lnSpc>
              <a:spcAft>
                <a:spcPts val="1600"/>
              </a:spcAft>
              <a:buClr>
                <a:schemeClr val="bg1"/>
              </a:buClr>
              <a:buFont typeface="+mj-lt"/>
              <a:buAutoNum type="arabicPeriod" startAt="6"/>
              <a:defRPr sz="1333">
                <a:solidFill>
                  <a:schemeClr val="bg1"/>
                </a:solidFill>
                <a:latin typeface="Poppins Light" panose="00000400000000000000" pitchFamily="2" charset="0"/>
                <a:cs typeface="Poppins Light" panose="00000400000000000000" pitchFamily="2" charset="0"/>
              </a:defRPr>
            </a:lvl1pPr>
          </a:lstStyle>
          <a:p>
            <a:pPr>
              <a:buFont typeface="+mj-lt"/>
              <a:buAutoNum type="arabicPeriod" startAt="15"/>
            </a:pPr>
            <a:r>
              <a:rPr lang="en-US" sz="1600" dirty="0">
                <a:latin typeface="Poppins Light"/>
                <a:cs typeface="Poppins Light"/>
              </a:rPr>
              <a:t>The anticipated Waste-to-Energy (WTE) venture with Kakamega County and Alset Power Company, Inc. will comply with all national guidelines and with DENR policy objectives with regard to waste management.  Alset Power Company shall insure the proper disposal of domestic, commercial and hospital wastes through the development of a waste disposal program and operation of disposal sites and transfer stations (if necessary) and related infrastructure. The Kakamega County Government is responsible for the collection and transport of garbage to each plant.  Trucks and Drivers will, be included in the funding at no cost to the County Government.</a:t>
            </a:r>
          </a:p>
        </p:txBody>
      </p:sp>
      <p:sp>
        <p:nvSpPr>
          <p:cNvPr id="7" name="Freeform 4">
            <a:extLst>
              <a:ext uri="{FF2B5EF4-FFF2-40B4-BE49-F238E27FC236}">
                <a16:creationId xmlns:a16="http://schemas.microsoft.com/office/drawing/2014/main" id="{2E9B0AFB-B555-4BEC-A577-4BDC75A7E061}"/>
              </a:ext>
            </a:extLst>
          </p:cNvPr>
          <p:cNvSpPr/>
          <p:nvPr/>
        </p:nvSpPr>
        <p:spPr>
          <a:xfrm>
            <a:off x="989012" y="4267200"/>
            <a:ext cx="5752787" cy="2078009"/>
          </a:xfrm>
          <a:custGeom>
            <a:avLst/>
            <a:gdLst/>
            <a:ahLst/>
            <a:cxnLst/>
            <a:rect l="l" t="t" r="r" b="b"/>
            <a:pathLst>
              <a:path w="8007477" h="2730119">
                <a:moveTo>
                  <a:pt x="8007477" y="0"/>
                </a:moveTo>
                <a:lnTo>
                  <a:pt x="6787261" y="2730119"/>
                </a:lnTo>
                <a:lnTo>
                  <a:pt x="0" y="2730119"/>
                </a:lnTo>
                <a:lnTo>
                  <a:pt x="0" y="0"/>
                </a:lnTo>
                <a:lnTo>
                  <a:pt x="8007477" y="0"/>
                </a:lnTo>
                <a:close/>
              </a:path>
            </a:pathLst>
          </a:custGeom>
          <a:blipFill>
            <a:blip r:embed="rId2" cstate="print">
              <a:extLst>
                <a:ext uri="{28A0092B-C50C-407E-A947-70E740481C1C}">
                  <a14:useLocalDpi xmlns:a14="http://schemas.microsoft.com/office/drawing/2010/main" val="0"/>
                </a:ext>
              </a:extLst>
            </a:blip>
            <a:stretch>
              <a:fillRect t="-34727" b="-15724"/>
            </a:stretch>
          </a:blipFill>
        </p:spPr>
      </p:sp>
      <p:sp>
        <p:nvSpPr>
          <p:cNvPr id="10" name="Freeform 6">
            <a:extLst>
              <a:ext uri="{FF2B5EF4-FFF2-40B4-BE49-F238E27FC236}">
                <a16:creationId xmlns:a16="http://schemas.microsoft.com/office/drawing/2014/main" id="{C3EB8425-623F-4E56-A7FC-1A37C694B2CD}"/>
              </a:ext>
            </a:extLst>
          </p:cNvPr>
          <p:cNvSpPr/>
          <p:nvPr/>
        </p:nvSpPr>
        <p:spPr>
          <a:xfrm>
            <a:off x="6439200" y="4267200"/>
            <a:ext cx="4760613" cy="2090709"/>
          </a:xfrm>
          <a:custGeom>
            <a:avLst/>
            <a:gdLst/>
            <a:ahLst/>
            <a:cxnLst/>
            <a:rect l="l" t="t" r="r" b="b"/>
            <a:pathLst>
              <a:path w="8007350" h="2730119">
                <a:moveTo>
                  <a:pt x="8007350" y="0"/>
                </a:moveTo>
                <a:lnTo>
                  <a:pt x="8007350" y="2730119"/>
                </a:lnTo>
                <a:lnTo>
                  <a:pt x="0" y="2730119"/>
                </a:lnTo>
                <a:lnTo>
                  <a:pt x="1220216" y="0"/>
                </a:lnTo>
                <a:lnTo>
                  <a:pt x="8007350" y="0"/>
                </a:lnTo>
                <a:close/>
              </a:path>
            </a:pathLst>
          </a:custGeom>
          <a:blipFill>
            <a:blip r:embed="rId3">
              <a:extLst>
                <a:ext uri="{28A0092B-C50C-407E-A947-70E740481C1C}">
                  <a14:useLocalDpi xmlns:a14="http://schemas.microsoft.com/office/drawing/2010/main" val="0"/>
                </a:ext>
              </a:extLst>
            </a:blip>
            <a:stretch>
              <a:fillRect t="-20450" b="-17144"/>
            </a:stretch>
          </a:blipFill>
        </p:spPr>
      </p:sp>
    </p:spTree>
    <p:extLst>
      <p:ext uri="{BB962C8B-B14F-4D97-AF65-F5344CB8AC3E}">
        <p14:creationId xmlns:p14="http://schemas.microsoft.com/office/powerpoint/2010/main" val="349135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53B0D"/>
        </a:solidFill>
        <a:effectLst/>
      </p:bgPr>
    </p:bg>
    <p:spTree>
      <p:nvGrpSpPr>
        <p:cNvPr id="1" name=""/>
        <p:cNvGrpSpPr/>
        <p:nvPr/>
      </p:nvGrpSpPr>
      <p:grpSpPr>
        <a:xfrm>
          <a:off x="0" y="0"/>
          <a:ext cx="0" cy="0"/>
          <a:chOff x="0" y="0"/>
          <a:chExt cx="0" cy="0"/>
        </a:xfrm>
      </p:grpSpPr>
      <p:sp>
        <p:nvSpPr>
          <p:cNvPr id="6" name="Freeform 6"/>
          <p:cNvSpPr/>
          <p:nvPr/>
        </p:nvSpPr>
        <p:spPr>
          <a:xfrm>
            <a:off x="-1" y="893"/>
            <a:ext cx="12188825" cy="4155733"/>
          </a:xfrm>
          <a:custGeom>
            <a:avLst/>
            <a:gdLst/>
            <a:ahLst/>
            <a:cxnLst/>
            <a:rect l="l" t="t" r="r" b="b"/>
            <a:pathLst>
              <a:path w="8007477" h="2730119">
                <a:moveTo>
                  <a:pt x="8007477" y="0"/>
                </a:moveTo>
                <a:lnTo>
                  <a:pt x="6787261" y="2730119"/>
                </a:lnTo>
                <a:lnTo>
                  <a:pt x="0" y="2730119"/>
                </a:lnTo>
                <a:lnTo>
                  <a:pt x="0" y="0"/>
                </a:lnTo>
                <a:lnTo>
                  <a:pt x="8007477" y="0"/>
                </a:lnTo>
                <a:close/>
              </a:path>
            </a:pathLst>
          </a:custGeom>
          <a:blipFill>
            <a:blip r:embed="rId2">
              <a:extLst>
                <a:ext uri="{28A0092B-C50C-407E-A947-70E740481C1C}">
                  <a14:useLocalDpi xmlns:a14="http://schemas.microsoft.com/office/drawing/2010/main" val="0"/>
                </a:ext>
              </a:extLst>
            </a:blip>
            <a:stretch>
              <a:fillRect t="-12809" b="-11855"/>
            </a:stretch>
          </a:blipFill>
        </p:spPr>
      </p:sp>
      <p:sp>
        <p:nvSpPr>
          <p:cNvPr id="7" name="TextBox 6">
            <a:extLst>
              <a:ext uri="{FF2B5EF4-FFF2-40B4-BE49-F238E27FC236}">
                <a16:creationId xmlns:a16="http://schemas.microsoft.com/office/drawing/2014/main" id="{57AA2659-CFFA-4B05-90C6-81AAE2EF504F}"/>
              </a:ext>
            </a:extLst>
          </p:cNvPr>
          <p:cNvSpPr txBox="1"/>
          <p:nvPr/>
        </p:nvSpPr>
        <p:spPr>
          <a:xfrm>
            <a:off x="685621" y="359664"/>
            <a:ext cx="7694791" cy="410241"/>
          </a:xfrm>
          <a:prstGeom prst="rect">
            <a:avLst/>
          </a:prstGeom>
        </p:spPr>
        <p:txBody>
          <a:bodyPr wrap="square" lIns="0" tIns="0" rIns="0" bIns="0" rtlCol="0" anchor="t">
            <a:spAutoFit/>
          </a:bodyPr>
          <a:lstStyle/>
          <a:p>
            <a:pPr>
              <a:spcBef>
                <a:spcPct val="0"/>
              </a:spcBef>
            </a:pPr>
            <a:r>
              <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rPr>
              <a:t>Kakamega Zero-Waste Seven WTEG Power Plants – Circular Economy</a:t>
            </a:r>
          </a:p>
          <a:p>
            <a:pPr>
              <a:spcBef>
                <a:spcPct val="0"/>
              </a:spcBef>
            </a:pPr>
            <a:endPar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endParaRPr>
          </a:p>
        </p:txBody>
      </p:sp>
      <p:sp>
        <p:nvSpPr>
          <p:cNvPr id="8" name="TextBox 7">
            <a:extLst>
              <a:ext uri="{FF2B5EF4-FFF2-40B4-BE49-F238E27FC236}">
                <a16:creationId xmlns:a16="http://schemas.microsoft.com/office/drawing/2014/main" id="{C77D8A38-C064-433D-8112-31360EA22DBC}"/>
              </a:ext>
            </a:extLst>
          </p:cNvPr>
          <p:cNvSpPr txBox="1"/>
          <p:nvPr/>
        </p:nvSpPr>
        <p:spPr>
          <a:xfrm>
            <a:off x="303212" y="4515397"/>
            <a:ext cx="11582399" cy="1777818"/>
          </a:xfrm>
          <a:prstGeom prst="rect">
            <a:avLst/>
          </a:prstGeom>
          <a:noFill/>
        </p:spPr>
        <p:txBody>
          <a:bodyPr wrap="square" lIns="0" tIns="0" rIns="0" bIns="0">
            <a:noAutofit/>
          </a:bodyPr>
          <a:lstStyle/>
          <a:p>
            <a:pPr marL="457200" indent="-457200">
              <a:lnSpc>
                <a:spcPct val="125000"/>
              </a:lnSpc>
              <a:spcAft>
                <a:spcPts val="1600"/>
              </a:spcAft>
              <a:buClr>
                <a:schemeClr val="bg1"/>
              </a:buClr>
              <a:buFont typeface="+mj-lt"/>
              <a:buAutoNum type="arabicPeriod" startAt="16"/>
            </a:pPr>
            <a:r>
              <a:rPr lang="en-US" sz="1600" dirty="0">
                <a:solidFill>
                  <a:schemeClr val="bg1"/>
                </a:solidFill>
                <a:latin typeface="Poppins Light" panose="00000400000000000000" pitchFamily="2" charset="0"/>
                <a:cs typeface="Poppins Light" panose="00000400000000000000" pitchFamily="2" charset="0"/>
              </a:rPr>
              <a:t>The proposed waste management project between Kakamega and Alset Power Company will be structured as a build-own-operate (BOO) project, with the understanding that Alset Power Company will continue to operate the Zero-Waste power plants for the duration of MSW availability following the start of operation of each Zero-Waste Power Plant.  Kakamega County just supply the 6 acres of land for each plant and no money required  for the plants from the County Government.</a:t>
            </a:r>
          </a:p>
          <a:p>
            <a:pPr marL="457200" indent="-457200">
              <a:lnSpc>
                <a:spcPct val="125000"/>
              </a:lnSpc>
              <a:spcAft>
                <a:spcPts val="1600"/>
              </a:spcAft>
              <a:buClr>
                <a:schemeClr val="bg1"/>
              </a:buClr>
              <a:buFont typeface="+mj-lt"/>
              <a:buAutoNum type="arabicPeriod" startAt="16"/>
            </a:pPr>
            <a:endParaRPr lang="en-US" sz="1600" dirty="0">
              <a:solidFill>
                <a:schemeClr val="bg1"/>
              </a:solidFill>
              <a:latin typeface="Poppins Light" panose="00000400000000000000" pitchFamily="2" charset="0"/>
              <a:cs typeface="Poppins Light" panose="00000400000000000000" pitchFamily="2" charset="0"/>
            </a:endParaRPr>
          </a:p>
          <a:p>
            <a:pPr>
              <a:lnSpc>
                <a:spcPct val="125000"/>
              </a:lnSpc>
              <a:spcAft>
                <a:spcPts val="1600"/>
              </a:spcAft>
              <a:buClr>
                <a:schemeClr val="bg1"/>
              </a:buClr>
            </a:pPr>
            <a:r>
              <a:rPr lang="en-US" sz="1600" dirty="0">
                <a:solidFill>
                  <a:schemeClr val="bg1"/>
                </a:solidFill>
                <a:latin typeface="Poppins Light" panose="00000400000000000000" pitchFamily="2" charset="0"/>
                <a:cs typeface="Poppins Light" panose="00000400000000000000" pitchFamily="2" charset="0"/>
              </a:rPr>
              <a:t>         </a:t>
            </a:r>
            <a:endParaRPr lang="en-GB" sz="1600" dirty="0">
              <a:solidFill>
                <a:schemeClr val="bg1"/>
              </a:solidFill>
              <a:latin typeface="Poppins Light" panose="00000400000000000000" pitchFamily="2" charset="0"/>
              <a:cs typeface="Poppins Light" panose="00000400000000000000" pitchFamily="2" charset="0"/>
            </a:endParaRPr>
          </a:p>
        </p:txBody>
      </p:sp>
      <p:sp>
        <p:nvSpPr>
          <p:cNvPr id="10" name="Rectangle 9">
            <a:extLst>
              <a:ext uri="{FF2B5EF4-FFF2-40B4-BE49-F238E27FC236}">
                <a16:creationId xmlns:a16="http://schemas.microsoft.com/office/drawing/2014/main" id="{05B6CCC5-5472-4A04-BE5B-C7FDABD998BB}"/>
              </a:ext>
            </a:extLst>
          </p:cNvPr>
          <p:cNvSpPr/>
          <p:nvPr/>
        </p:nvSpPr>
        <p:spPr>
          <a:xfrm>
            <a:off x="10561038" y="6578600"/>
            <a:ext cx="916772" cy="123111"/>
          </a:xfrm>
          <a:prstGeom prst="rect">
            <a:avLst/>
          </a:prstGeom>
        </p:spPr>
        <p:txBody>
          <a:bodyPr wrap="square" lIns="0" tIns="0" rIns="0" bIns="0">
            <a:spAutoFit/>
          </a:bodyPr>
          <a:lstStyle/>
          <a:p>
            <a:pPr algn="r"/>
            <a:fld id="{6D6B0ABC-6260-42CB-B8BD-84DA2F22F3DD}" type="slidenum">
              <a:rPr lang="en-IN" sz="800" smtClean="0">
                <a:solidFill>
                  <a:schemeClr val="bg1"/>
                </a:solidFill>
                <a:latin typeface="Poppins Light" panose="00000400000000000000" pitchFamily="2" charset="0"/>
                <a:cs typeface="Poppins Light" panose="00000400000000000000" pitchFamily="2" charset="0"/>
              </a:rPr>
              <a:pPr algn="r"/>
              <a:t>17</a:t>
            </a:fld>
            <a:endParaRPr lang="en-IN" sz="800" dirty="0">
              <a:solidFill>
                <a:schemeClr val="bg1"/>
              </a:solidFill>
              <a:latin typeface="Poppins Light" panose="00000400000000000000" pitchFamily="2" charset="0"/>
              <a:cs typeface="Poppins Light" panose="000004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4F2507D6-A31D-47D5-9440-7D53F696129F}"/>
              </a:ext>
            </a:extLst>
          </p:cNvPr>
          <p:cNvSpPr/>
          <p:nvPr/>
        </p:nvSpPr>
        <p:spPr>
          <a:xfrm rot="756270">
            <a:off x="6502045" y="784537"/>
            <a:ext cx="4468962" cy="5371179"/>
          </a:xfrm>
          <a:prstGeom prst="rect">
            <a:avLst/>
          </a:prstGeom>
          <a:solidFill>
            <a:srgbClr val="153B0D"/>
          </a:solidFill>
        </p:spPr>
      </p:sp>
      <p:sp>
        <p:nvSpPr>
          <p:cNvPr id="6" name="Freeform 6"/>
          <p:cNvSpPr/>
          <p:nvPr/>
        </p:nvSpPr>
        <p:spPr>
          <a:xfrm>
            <a:off x="6452741" y="808"/>
            <a:ext cx="5736084" cy="6856299"/>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a:extLst>
                <a:ext uri="{28A0092B-C50C-407E-A947-70E740481C1C}">
                  <a14:useLocalDpi xmlns:a14="http://schemas.microsoft.com/office/drawing/2010/main" val="0"/>
                </a:ext>
              </a:extLst>
            </a:blip>
            <a:stretch>
              <a:fillRect l="-965" r="-25249"/>
            </a:stretch>
          </a:blipFill>
        </p:spPr>
      </p:sp>
      <p:sp>
        <p:nvSpPr>
          <p:cNvPr id="13" name="TextBox 12">
            <a:extLst>
              <a:ext uri="{FF2B5EF4-FFF2-40B4-BE49-F238E27FC236}">
                <a16:creationId xmlns:a16="http://schemas.microsoft.com/office/drawing/2014/main" id="{BAEDBED9-C287-452E-828A-EB00769D06AE}"/>
              </a:ext>
            </a:extLst>
          </p:cNvPr>
          <p:cNvSpPr txBox="1"/>
          <p:nvPr/>
        </p:nvSpPr>
        <p:spPr>
          <a:xfrm>
            <a:off x="685621" y="564785"/>
            <a:ext cx="6881607" cy="410241"/>
          </a:xfrm>
          <a:prstGeom prst="rect">
            <a:avLst/>
          </a:prstGeom>
        </p:spPr>
        <p:txBody>
          <a:bodyPr wrap="square" lIns="0" tIns="0" rIns="0" bIns="0" rtlCol="0" anchor="t">
            <a:spAutoFit/>
          </a:bodyPr>
          <a:lstStyle/>
          <a:p>
            <a:pPr>
              <a:spcBef>
                <a:spcPct val="0"/>
              </a:spcBef>
            </a:pPr>
            <a:r>
              <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rPr>
              <a:t>Kakamega Zero-Waste Seven WTEG Power Plants – Circular Economy</a:t>
            </a:r>
          </a:p>
          <a:p>
            <a:pPr>
              <a:spcBef>
                <a:spcPct val="0"/>
              </a:spcBef>
            </a:pPr>
            <a:endPar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endParaRPr>
          </a:p>
        </p:txBody>
      </p:sp>
      <p:sp>
        <p:nvSpPr>
          <p:cNvPr id="14" name="TextBox 13">
            <a:extLst>
              <a:ext uri="{FF2B5EF4-FFF2-40B4-BE49-F238E27FC236}">
                <a16:creationId xmlns:a16="http://schemas.microsoft.com/office/drawing/2014/main" id="{D49F30C3-AAD4-478B-B384-592D254D9DD7}"/>
              </a:ext>
            </a:extLst>
          </p:cNvPr>
          <p:cNvSpPr txBox="1"/>
          <p:nvPr/>
        </p:nvSpPr>
        <p:spPr>
          <a:xfrm>
            <a:off x="685622" y="1252475"/>
            <a:ext cx="5284226" cy="2024165"/>
          </a:xfrm>
          <a:prstGeom prst="rect">
            <a:avLst/>
          </a:prstGeom>
          <a:noFill/>
        </p:spPr>
        <p:txBody>
          <a:bodyPr wrap="square" lIns="0" tIns="0" rIns="0" bIns="0">
            <a:noAutofit/>
          </a:bodyPr>
          <a:lstStyle/>
          <a:p>
            <a:pPr marL="342900" indent="-342900">
              <a:lnSpc>
                <a:spcPct val="125000"/>
              </a:lnSpc>
              <a:spcAft>
                <a:spcPts val="1600"/>
              </a:spcAft>
              <a:buClr>
                <a:srgbClr val="153B0D"/>
              </a:buClr>
              <a:buFont typeface="+mj-lt"/>
              <a:buAutoNum type="arabicPeriod" startAt="17"/>
            </a:pPr>
            <a:r>
              <a:rPr lang="en-US" sz="1600" dirty="0">
                <a:latin typeface="Poppins Light" panose="00000400000000000000" pitchFamily="2" charset="0"/>
                <a:cs typeface="Poppins Light" panose="00000400000000000000" pitchFamily="2" charset="0"/>
              </a:rPr>
              <a:t>Because sanitary landfill sites currently in use by Kakamega will be virtually eliminated due to the establishment of WTEG power plants in strategic locations around Kakamega, existing disposal facilities will eventually be eliminated. The government of Kakamega will work closely with Alset Power Company to locate and site 6-acre industrially zoned sites on which to build each of the WTEG power plants. All sites will be near electric distribution lines with sufficient capacity to transmit the electricity produced by each of the WTEG power plants. Additionally, each of the plants 6-acre sites will be located so as to provide convenient access for the waste collection trucks from the main streets and highways.</a:t>
            </a:r>
          </a:p>
        </p:txBody>
      </p:sp>
      <p:sp>
        <p:nvSpPr>
          <p:cNvPr id="9" name="Rectangle 8">
            <a:extLst>
              <a:ext uri="{FF2B5EF4-FFF2-40B4-BE49-F238E27FC236}">
                <a16:creationId xmlns:a16="http://schemas.microsoft.com/office/drawing/2014/main" id="{CE3A3053-2E06-4F5E-BECD-10C3F496161A}"/>
              </a:ext>
            </a:extLst>
          </p:cNvPr>
          <p:cNvSpPr/>
          <p:nvPr/>
        </p:nvSpPr>
        <p:spPr>
          <a:xfrm>
            <a:off x="10561038" y="6578600"/>
            <a:ext cx="916772" cy="123111"/>
          </a:xfrm>
          <a:prstGeom prst="rect">
            <a:avLst/>
          </a:prstGeom>
        </p:spPr>
        <p:txBody>
          <a:bodyPr wrap="square" lIns="0" tIns="0" rIns="0" bIns="0">
            <a:spAutoFit/>
          </a:bodyPr>
          <a:lstStyle/>
          <a:p>
            <a:pPr algn="r"/>
            <a:fld id="{6D6B0ABC-6260-42CB-B8BD-84DA2F22F3DD}" type="slidenum">
              <a:rPr lang="en-IN" sz="800" smtClean="0">
                <a:solidFill>
                  <a:schemeClr val="bg1"/>
                </a:solidFill>
                <a:latin typeface="Poppins Light" panose="00000400000000000000" pitchFamily="2" charset="0"/>
                <a:cs typeface="Poppins Light" panose="00000400000000000000" pitchFamily="2" charset="0"/>
              </a:rPr>
              <a:pPr algn="r"/>
              <a:t>18</a:t>
            </a:fld>
            <a:endParaRPr lang="en-IN" sz="800" dirty="0">
              <a:solidFill>
                <a:schemeClr val="bg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8728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6200000">
            <a:off x="1354247" y="-1201847"/>
            <a:ext cx="6629400" cy="9337894"/>
          </a:xfrm>
          <a:prstGeom prst="rect">
            <a:avLst/>
          </a:prstGeom>
          <a:solidFill>
            <a:srgbClr val="153B0D"/>
          </a:solidFill>
        </p:spPr>
      </p:sp>
      <p:sp>
        <p:nvSpPr>
          <p:cNvPr id="15" name="TextBox 14">
            <a:extLst>
              <a:ext uri="{FF2B5EF4-FFF2-40B4-BE49-F238E27FC236}">
                <a16:creationId xmlns:a16="http://schemas.microsoft.com/office/drawing/2014/main" id="{8B45B6AB-FDC7-4B41-B35F-6ACF0A438C2B}"/>
              </a:ext>
            </a:extLst>
          </p:cNvPr>
          <p:cNvSpPr txBox="1"/>
          <p:nvPr/>
        </p:nvSpPr>
        <p:spPr>
          <a:xfrm>
            <a:off x="685621" y="564785"/>
            <a:ext cx="6881607" cy="410241"/>
          </a:xfrm>
          <a:prstGeom prst="rect">
            <a:avLst/>
          </a:prstGeom>
        </p:spPr>
        <p:txBody>
          <a:bodyPr wrap="square" lIns="0" tIns="0" rIns="0" bIns="0" rtlCol="0" anchor="t">
            <a:spAutoFit/>
          </a:bodyPr>
          <a:lstStyle/>
          <a:p>
            <a:pPr>
              <a:spcBef>
                <a:spcPct val="0"/>
              </a:spcBef>
            </a:pPr>
            <a:r>
              <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rPr>
              <a:t>Kakamega Zero-Waste Seven WTEG Power Plants – Circular Economy</a:t>
            </a:r>
          </a:p>
          <a:p>
            <a:pPr>
              <a:spcBef>
                <a:spcPct val="0"/>
              </a:spcBef>
            </a:pPr>
            <a:endPar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endParaRPr>
          </a:p>
        </p:txBody>
      </p:sp>
      <p:sp>
        <p:nvSpPr>
          <p:cNvPr id="6" name="TextBox 5">
            <a:extLst>
              <a:ext uri="{FF2B5EF4-FFF2-40B4-BE49-F238E27FC236}">
                <a16:creationId xmlns:a16="http://schemas.microsoft.com/office/drawing/2014/main" id="{2B36EB89-FD06-4BAA-BE8A-82AAB3C315CA}"/>
              </a:ext>
            </a:extLst>
          </p:cNvPr>
          <p:cNvSpPr txBox="1"/>
          <p:nvPr/>
        </p:nvSpPr>
        <p:spPr>
          <a:xfrm>
            <a:off x="698317" y="1194382"/>
            <a:ext cx="8444095" cy="1070954"/>
          </a:xfrm>
          <a:prstGeom prst="rect">
            <a:avLst/>
          </a:prstGeom>
          <a:noFill/>
        </p:spPr>
        <p:txBody>
          <a:bodyPr wrap="square" lIns="0" tIns="0" rIns="0" bIns="0">
            <a:noAutofit/>
          </a:bodyPr>
          <a:lstStyle/>
          <a:p>
            <a:pPr marL="548640" indent="-548640">
              <a:lnSpc>
                <a:spcPct val="125000"/>
              </a:lnSpc>
              <a:spcAft>
                <a:spcPts val="1200"/>
              </a:spcAft>
              <a:buClr>
                <a:schemeClr val="bg1"/>
              </a:buClr>
              <a:buFont typeface="+mj-lt"/>
              <a:buAutoNum type="arabicPeriod" startAt="18"/>
            </a:pPr>
            <a:r>
              <a:rPr lang="en-US" sz="1800" dirty="0">
                <a:solidFill>
                  <a:schemeClr val="bg1"/>
                </a:solidFill>
                <a:latin typeface="Poppins Light" panose="00000400000000000000" pitchFamily="2" charset="0"/>
                <a:cs typeface="Poppins Light" panose="00000400000000000000" pitchFamily="2" charset="0"/>
              </a:rPr>
              <a:t>The project also includes the construction of a monofil for fly ash disposal for use in building block manufacture, and other ancillary facilities such as monitoring systems, administration buildings, scale houses, electric distribution lines, utility systems, among others.</a:t>
            </a:r>
          </a:p>
        </p:txBody>
      </p:sp>
      <p:sp>
        <p:nvSpPr>
          <p:cNvPr id="9" name="Freeform 4">
            <a:extLst>
              <a:ext uri="{FF2B5EF4-FFF2-40B4-BE49-F238E27FC236}">
                <a16:creationId xmlns:a16="http://schemas.microsoft.com/office/drawing/2014/main" id="{8C97CBC7-209A-475C-8F94-14B82633685C}"/>
              </a:ext>
            </a:extLst>
          </p:cNvPr>
          <p:cNvSpPr/>
          <p:nvPr/>
        </p:nvSpPr>
        <p:spPr>
          <a:xfrm>
            <a:off x="-1" y="2832706"/>
            <a:ext cx="11961813" cy="3603403"/>
          </a:xfrm>
          <a:custGeom>
            <a:avLst/>
            <a:gdLst/>
            <a:ahLst/>
            <a:cxnLst/>
            <a:rect l="l" t="t" r="r" b="b"/>
            <a:pathLst>
              <a:path w="8007477" h="2730119">
                <a:moveTo>
                  <a:pt x="8007477" y="0"/>
                </a:moveTo>
                <a:lnTo>
                  <a:pt x="6787261" y="2730119"/>
                </a:lnTo>
                <a:lnTo>
                  <a:pt x="0" y="2730119"/>
                </a:lnTo>
                <a:lnTo>
                  <a:pt x="0" y="0"/>
                </a:lnTo>
                <a:lnTo>
                  <a:pt x="8007477" y="0"/>
                </a:lnTo>
                <a:close/>
              </a:path>
            </a:pathLst>
          </a:custGeom>
          <a:blipFill>
            <a:blip r:embed="rId2">
              <a:extLst>
                <a:ext uri="{28A0092B-C50C-407E-A947-70E740481C1C}">
                  <a14:useLocalDpi xmlns:a14="http://schemas.microsoft.com/office/drawing/2010/main" val="0"/>
                </a:ext>
              </a:extLst>
            </a:blip>
            <a:stretch>
              <a:fillRect t="-21427" b="-17903"/>
            </a:stretch>
          </a:blipFill>
        </p:spPr>
      </p:sp>
    </p:spTree>
    <p:extLst>
      <p:ext uri="{BB962C8B-B14F-4D97-AF65-F5344CB8AC3E}">
        <p14:creationId xmlns:p14="http://schemas.microsoft.com/office/powerpoint/2010/main" val="324460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 y="4337786"/>
            <a:ext cx="12188825" cy="2519321"/>
          </a:xfrm>
          <a:prstGeom prst="rect">
            <a:avLst/>
          </a:prstGeom>
          <a:solidFill>
            <a:srgbClr val="153B0D"/>
          </a:solidFill>
        </p:spPr>
      </p:sp>
      <p:sp>
        <p:nvSpPr>
          <p:cNvPr id="10" name="TextBox 9">
            <a:extLst>
              <a:ext uri="{FF2B5EF4-FFF2-40B4-BE49-F238E27FC236}">
                <a16:creationId xmlns:a16="http://schemas.microsoft.com/office/drawing/2014/main" id="{BDDA08A1-D103-4256-87D2-29577E05EA1B}"/>
              </a:ext>
            </a:extLst>
          </p:cNvPr>
          <p:cNvSpPr txBox="1"/>
          <p:nvPr/>
        </p:nvSpPr>
        <p:spPr>
          <a:xfrm>
            <a:off x="685621" y="564785"/>
            <a:ext cx="6881607" cy="205121"/>
          </a:xfrm>
          <a:prstGeom prst="rect">
            <a:avLst/>
          </a:prstGeom>
        </p:spPr>
        <p:txBody>
          <a:bodyPr wrap="square" lIns="0" tIns="0" rIns="0" bIns="0" rtlCol="0" anchor="t">
            <a:spAutoFit/>
          </a:bodyPr>
          <a:lstStyle/>
          <a:p>
            <a:pPr>
              <a:spcBef>
                <a:spcPct val="0"/>
              </a:spcBef>
            </a:pPr>
            <a:r>
              <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rPr>
              <a:t>Kakamega Zero-Waste Seven WTEG Power Plants – Circular Economy</a:t>
            </a:r>
          </a:p>
        </p:txBody>
      </p:sp>
      <p:sp>
        <p:nvSpPr>
          <p:cNvPr id="11" name="TextBox 10">
            <a:extLst>
              <a:ext uri="{FF2B5EF4-FFF2-40B4-BE49-F238E27FC236}">
                <a16:creationId xmlns:a16="http://schemas.microsoft.com/office/drawing/2014/main" id="{5EDE1EC1-45A3-45B9-991F-82EB0405181E}"/>
              </a:ext>
            </a:extLst>
          </p:cNvPr>
          <p:cNvSpPr txBox="1"/>
          <p:nvPr/>
        </p:nvSpPr>
        <p:spPr>
          <a:xfrm>
            <a:off x="698318" y="1194382"/>
            <a:ext cx="10804885" cy="1070954"/>
          </a:xfrm>
          <a:prstGeom prst="rect">
            <a:avLst/>
          </a:prstGeom>
          <a:noFill/>
        </p:spPr>
        <p:txBody>
          <a:bodyPr wrap="square" lIns="0" tIns="0" rIns="0" bIns="0" anchor="t">
            <a:noAutofit/>
          </a:bodyPr>
          <a:lstStyle/>
          <a:p>
            <a:pPr marL="342900" indent="-342900">
              <a:lnSpc>
                <a:spcPct val="130000"/>
              </a:lnSpc>
              <a:spcAft>
                <a:spcPts val="1600"/>
              </a:spcAft>
              <a:buFont typeface="+mj-lt"/>
              <a:buAutoNum type="arabicPeriod"/>
            </a:pPr>
            <a:r>
              <a:rPr lang="en-US" sz="1600" dirty="0">
                <a:latin typeface="Poppins Light"/>
                <a:cs typeface="Poppins Light"/>
              </a:rPr>
              <a:t>The Government of Kakamega County would provide to Alset Power Company 3,500 tons per day, 365 days per year of MSW to be processed with our new Zero-Waste WTEG power plants of which there would be seven (7) WTEG power plants. Siemens or a Siemens subsidiary will engineer, provide procurement and construct all two WTE gasification power plants in Kakamega. The seven WTEG power plants will be operated and maintained by Siemens O&amp;M and local professionals will be hired for the jobs. Project funding provided USD $525 million.</a:t>
            </a:r>
            <a:endParaRPr lang="en-GB" sz="1600" dirty="0">
              <a:latin typeface="Poppins Light"/>
              <a:cs typeface="Poppins Light"/>
            </a:endParaRPr>
          </a:p>
        </p:txBody>
      </p:sp>
      <p:pic>
        <p:nvPicPr>
          <p:cNvPr id="4" name="Picture 3" descr="A picture containing sky, outdoor, ground, people&#10;&#10;Description automatically generated">
            <a:extLst>
              <a:ext uri="{FF2B5EF4-FFF2-40B4-BE49-F238E27FC236}">
                <a16:creationId xmlns:a16="http://schemas.microsoft.com/office/drawing/2014/main" id="{7F738BB0-F85B-4693-B297-05E8E6941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212" y="3200400"/>
            <a:ext cx="10210800" cy="3429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AutoShape 2"/>
          <p:cNvSpPr/>
          <p:nvPr/>
        </p:nvSpPr>
        <p:spPr>
          <a:xfrm>
            <a:off x="-1" y="5943600"/>
            <a:ext cx="12188825" cy="913507"/>
          </a:xfrm>
          <a:prstGeom prst="rect">
            <a:avLst/>
          </a:prstGeom>
          <a:solidFill>
            <a:srgbClr val="153B0D"/>
          </a:solidFill>
        </p:spPr>
      </p:sp>
      <p:sp>
        <p:nvSpPr>
          <p:cNvPr id="10" name="TextBox 9">
            <a:extLst>
              <a:ext uri="{FF2B5EF4-FFF2-40B4-BE49-F238E27FC236}">
                <a16:creationId xmlns:a16="http://schemas.microsoft.com/office/drawing/2014/main" id="{096770B9-4229-4C0B-94E6-774813E87DBA}"/>
              </a:ext>
            </a:extLst>
          </p:cNvPr>
          <p:cNvSpPr txBox="1"/>
          <p:nvPr/>
        </p:nvSpPr>
        <p:spPr>
          <a:xfrm>
            <a:off x="685621" y="564785"/>
            <a:ext cx="6881607" cy="410241"/>
          </a:xfrm>
          <a:prstGeom prst="rect">
            <a:avLst/>
          </a:prstGeom>
        </p:spPr>
        <p:txBody>
          <a:bodyPr wrap="square" lIns="0" tIns="0" rIns="0" bIns="0" rtlCol="0" anchor="t">
            <a:spAutoFit/>
          </a:bodyPr>
          <a:lstStyle/>
          <a:p>
            <a:pPr>
              <a:spcBef>
                <a:spcPct val="0"/>
              </a:spcBef>
            </a:pPr>
            <a:r>
              <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rPr>
              <a:t>Kakamega Zero-Waste Seven WTEG Power Plants – Circular Economy</a:t>
            </a:r>
          </a:p>
          <a:p>
            <a:pPr>
              <a:spcBef>
                <a:spcPct val="0"/>
              </a:spcBef>
            </a:pPr>
            <a:endPar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endParaRPr>
          </a:p>
        </p:txBody>
      </p:sp>
      <p:sp>
        <p:nvSpPr>
          <p:cNvPr id="11" name="TextBox 10">
            <a:extLst>
              <a:ext uri="{FF2B5EF4-FFF2-40B4-BE49-F238E27FC236}">
                <a16:creationId xmlns:a16="http://schemas.microsoft.com/office/drawing/2014/main" id="{122DDF3B-B5DB-4131-806F-35C66AECEDCA}"/>
              </a:ext>
            </a:extLst>
          </p:cNvPr>
          <p:cNvSpPr txBox="1"/>
          <p:nvPr/>
        </p:nvSpPr>
        <p:spPr>
          <a:xfrm>
            <a:off x="685621" y="1252475"/>
            <a:ext cx="5180191" cy="2024165"/>
          </a:xfrm>
          <a:prstGeom prst="rect">
            <a:avLst/>
          </a:prstGeom>
          <a:noFill/>
        </p:spPr>
        <p:txBody>
          <a:bodyPr wrap="square" lIns="0" tIns="0" rIns="0" bIns="0" anchor="t">
            <a:noAutofit/>
          </a:bodyPr>
          <a:lstStyle/>
          <a:p>
            <a:pPr marL="342900" indent="-342900">
              <a:lnSpc>
                <a:spcPct val="125000"/>
              </a:lnSpc>
              <a:spcAft>
                <a:spcPts val="1600"/>
              </a:spcAft>
              <a:buClr>
                <a:srgbClr val="153B0D"/>
              </a:buClr>
              <a:buFont typeface="+mj-lt"/>
              <a:buAutoNum type="arabicPeriod" startAt="19"/>
            </a:pPr>
            <a:r>
              <a:rPr lang="en-US" sz="1600" dirty="0">
                <a:latin typeface="Poppins Light"/>
                <a:cs typeface="Poppins Light"/>
              </a:rPr>
              <a:t>Kakamega also commits to deliver 3,500 metric tons of MSW per day, to acquire the right-of-way (“ROW”) for access roads and other utilities such as electric distribution lines, and to acquire the project site of the facility in case expropriation is required. Costs of acquisition shall be to the account of Alset Power Company.</a:t>
            </a:r>
          </a:p>
        </p:txBody>
      </p:sp>
      <p:sp>
        <p:nvSpPr>
          <p:cNvPr id="7" name="Freeform 6">
            <a:extLst>
              <a:ext uri="{FF2B5EF4-FFF2-40B4-BE49-F238E27FC236}">
                <a16:creationId xmlns:a16="http://schemas.microsoft.com/office/drawing/2014/main" id="{C377E60D-8DC3-4FBA-B85C-E3AE5B3B2AC1}"/>
              </a:ext>
            </a:extLst>
          </p:cNvPr>
          <p:cNvSpPr/>
          <p:nvPr/>
        </p:nvSpPr>
        <p:spPr>
          <a:xfrm>
            <a:off x="5637212" y="-2006855"/>
            <a:ext cx="7416471" cy="8864855"/>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a:extLst>
                <a:ext uri="{28A0092B-C50C-407E-A947-70E740481C1C}">
                  <a14:useLocalDpi xmlns:a14="http://schemas.microsoft.com/office/drawing/2010/main" val="0"/>
                </a:ext>
              </a:extLst>
            </a:blip>
            <a:stretch>
              <a:fillRect/>
            </a:stretch>
          </a:blipFill>
        </p:spPr>
      </p:sp>
      <p:sp>
        <p:nvSpPr>
          <p:cNvPr id="8" name="Rectangle 7">
            <a:extLst>
              <a:ext uri="{FF2B5EF4-FFF2-40B4-BE49-F238E27FC236}">
                <a16:creationId xmlns:a16="http://schemas.microsoft.com/office/drawing/2014/main" id="{E2D9CB4F-7286-43B3-8B59-D95463E5CEEB}"/>
              </a:ext>
            </a:extLst>
          </p:cNvPr>
          <p:cNvSpPr/>
          <p:nvPr/>
        </p:nvSpPr>
        <p:spPr>
          <a:xfrm>
            <a:off x="10561038" y="6578600"/>
            <a:ext cx="916772" cy="123111"/>
          </a:xfrm>
          <a:prstGeom prst="rect">
            <a:avLst/>
          </a:prstGeom>
        </p:spPr>
        <p:txBody>
          <a:bodyPr wrap="square" lIns="0" tIns="0" rIns="0" bIns="0">
            <a:spAutoFit/>
          </a:bodyPr>
          <a:lstStyle/>
          <a:p>
            <a:pPr algn="r"/>
            <a:fld id="{6D6B0ABC-6260-42CB-B8BD-84DA2F22F3DD}" type="slidenum">
              <a:rPr lang="en-IN" sz="800" smtClean="0">
                <a:solidFill>
                  <a:schemeClr val="bg1"/>
                </a:solidFill>
                <a:latin typeface="Poppins Light" panose="00000400000000000000" pitchFamily="2" charset="0"/>
                <a:cs typeface="Poppins Light" panose="00000400000000000000" pitchFamily="2" charset="0"/>
              </a:rPr>
              <a:pPr algn="r"/>
              <a:t>20</a:t>
            </a:fld>
            <a:endParaRPr lang="en-IN" sz="800" dirty="0">
              <a:solidFill>
                <a:schemeClr val="bg1"/>
              </a:solidFill>
              <a:latin typeface="Poppins Light" panose="00000400000000000000" pitchFamily="2" charset="0"/>
              <a:cs typeface="Poppins Light" panose="000004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70E053D-D122-4302-B4A2-74FD7C9FA966}"/>
              </a:ext>
            </a:extLst>
          </p:cNvPr>
          <p:cNvSpPr txBox="1"/>
          <p:nvPr/>
        </p:nvSpPr>
        <p:spPr>
          <a:xfrm>
            <a:off x="685621" y="564785"/>
            <a:ext cx="7694791" cy="410241"/>
          </a:xfrm>
          <a:prstGeom prst="rect">
            <a:avLst/>
          </a:prstGeom>
        </p:spPr>
        <p:txBody>
          <a:bodyPr wrap="square" lIns="0" tIns="0" rIns="0" bIns="0" rtlCol="0" anchor="t">
            <a:spAutoFit/>
          </a:bodyPr>
          <a:lstStyle/>
          <a:p>
            <a:pPr>
              <a:spcBef>
                <a:spcPct val="0"/>
              </a:spcBef>
            </a:pPr>
            <a:r>
              <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rPr>
              <a:t>Kakamega Zero-Waste Seven WTEG Power Plants – Circular Economy</a:t>
            </a:r>
          </a:p>
          <a:p>
            <a:pPr>
              <a:spcBef>
                <a:spcPct val="0"/>
              </a:spcBef>
            </a:pPr>
            <a:endPar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endParaRPr>
          </a:p>
        </p:txBody>
      </p:sp>
      <p:sp>
        <p:nvSpPr>
          <p:cNvPr id="5" name="TextBox 4">
            <a:extLst>
              <a:ext uri="{FF2B5EF4-FFF2-40B4-BE49-F238E27FC236}">
                <a16:creationId xmlns:a16="http://schemas.microsoft.com/office/drawing/2014/main" id="{850F7483-6463-4560-A0E4-3F3642782414}"/>
              </a:ext>
            </a:extLst>
          </p:cNvPr>
          <p:cNvSpPr txBox="1"/>
          <p:nvPr/>
        </p:nvSpPr>
        <p:spPr>
          <a:xfrm>
            <a:off x="698318" y="1524000"/>
            <a:ext cx="2652894" cy="3614707"/>
          </a:xfrm>
          <a:prstGeom prst="rect">
            <a:avLst/>
          </a:prstGeom>
          <a:noFill/>
        </p:spPr>
        <p:txBody>
          <a:bodyPr wrap="square" lIns="0" tIns="0" rIns="0" bIns="0" anchor="t">
            <a:noAutofit/>
          </a:bodyPr>
          <a:lstStyle/>
          <a:p>
            <a:pPr marL="342900" indent="-342900">
              <a:lnSpc>
                <a:spcPct val="125000"/>
              </a:lnSpc>
              <a:spcAft>
                <a:spcPts val="1600"/>
              </a:spcAft>
              <a:buClr>
                <a:schemeClr val="tx1"/>
              </a:buClr>
              <a:buFont typeface="+mj-lt"/>
              <a:buAutoNum type="arabicPeriod" startAt="20"/>
            </a:pPr>
            <a:r>
              <a:rPr lang="en-US" sz="1600" dirty="0">
                <a:latin typeface="Poppins Light"/>
                <a:cs typeface="Poppins Light"/>
              </a:rPr>
              <a:t>The government of Kakamega agrees to work closely with Alset Power Company in obtaining the required financing from the U.S. Exim Bank for the funding of said projects by supporting the signing off on the funding of the projects by the Minister of Finance.</a:t>
            </a:r>
          </a:p>
        </p:txBody>
      </p:sp>
      <p:sp>
        <p:nvSpPr>
          <p:cNvPr id="8" name="Rectangle 7">
            <a:extLst>
              <a:ext uri="{FF2B5EF4-FFF2-40B4-BE49-F238E27FC236}">
                <a16:creationId xmlns:a16="http://schemas.microsoft.com/office/drawing/2014/main" id="{290305EF-7891-4CCA-BDC7-EA3475E01CCB}"/>
              </a:ext>
            </a:extLst>
          </p:cNvPr>
          <p:cNvSpPr/>
          <p:nvPr/>
        </p:nvSpPr>
        <p:spPr>
          <a:xfrm>
            <a:off x="10561038" y="6578600"/>
            <a:ext cx="916772" cy="123111"/>
          </a:xfrm>
          <a:prstGeom prst="rect">
            <a:avLst/>
          </a:prstGeom>
        </p:spPr>
        <p:txBody>
          <a:bodyPr wrap="square" lIns="0" tIns="0" rIns="0" bIns="0">
            <a:spAutoFit/>
          </a:bodyPr>
          <a:lstStyle/>
          <a:p>
            <a:pPr algn="r"/>
            <a:fld id="{6D6B0ABC-6260-42CB-B8BD-84DA2F22F3DD}" type="slidenum">
              <a:rPr lang="en-IN" sz="800" smtClean="0">
                <a:solidFill>
                  <a:schemeClr val="bg1"/>
                </a:solidFill>
                <a:latin typeface="Poppins Light" panose="00000400000000000000" pitchFamily="2" charset="0"/>
                <a:cs typeface="Poppins Light" panose="00000400000000000000" pitchFamily="2" charset="0"/>
              </a:rPr>
              <a:pPr algn="r"/>
              <a:t>21</a:t>
            </a:fld>
            <a:endParaRPr lang="en-IN" sz="800" dirty="0">
              <a:solidFill>
                <a:schemeClr val="bg1"/>
              </a:solidFill>
              <a:latin typeface="Poppins Light" panose="00000400000000000000" pitchFamily="2" charset="0"/>
              <a:cs typeface="Poppins Light" panose="00000400000000000000" pitchFamily="2" charset="0"/>
            </a:endParaRPr>
          </a:p>
        </p:txBody>
      </p:sp>
      <p:pic>
        <p:nvPicPr>
          <p:cNvPr id="3" name="Picture 2" descr="A person in a suit and tie&#10;&#10;Description automatically generated with medium confidence">
            <a:extLst>
              <a:ext uri="{FF2B5EF4-FFF2-40B4-BE49-F238E27FC236}">
                <a16:creationId xmlns:a16="http://schemas.microsoft.com/office/drawing/2014/main" id="{73BB0051-95C6-4928-A36A-4EC70F0C82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6809" y="1447800"/>
            <a:ext cx="2822297" cy="3886200"/>
          </a:xfrm>
          <a:prstGeom prst="rect">
            <a:avLst/>
          </a:prstGeom>
        </p:spPr>
      </p:pic>
      <p:pic>
        <p:nvPicPr>
          <p:cNvPr id="6" name="Picture 5" descr="A person in a suit and tie&#10;&#10;Description automatically generated with medium confidence">
            <a:extLst>
              <a:ext uri="{FF2B5EF4-FFF2-40B4-BE49-F238E27FC236}">
                <a16:creationId xmlns:a16="http://schemas.microsoft.com/office/drawing/2014/main" id="{92CC0DBE-D7A9-4C15-BB65-CD181CC8E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5011" y="3968036"/>
            <a:ext cx="4845207" cy="2610564"/>
          </a:xfrm>
          <a:prstGeom prst="rect">
            <a:avLst/>
          </a:prstGeom>
        </p:spPr>
      </p:pic>
      <p:sp>
        <p:nvSpPr>
          <p:cNvPr id="2" name="TextBox 1">
            <a:extLst>
              <a:ext uri="{FF2B5EF4-FFF2-40B4-BE49-F238E27FC236}">
                <a16:creationId xmlns:a16="http://schemas.microsoft.com/office/drawing/2014/main" id="{AEF804CF-113D-4436-9073-96F5061D1044}"/>
              </a:ext>
            </a:extLst>
          </p:cNvPr>
          <p:cNvSpPr txBox="1"/>
          <p:nvPr/>
        </p:nvSpPr>
        <p:spPr>
          <a:xfrm>
            <a:off x="7466011" y="1524001"/>
            <a:ext cx="4464207" cy="2308324"/>
          </a:xfrm>
          <a:prstGeom prst="rect">
            <a:avLst/>
          </a:prstGeom>
          <a:noFill/>
        </p:spPr>
        <p:txBody>
          <a:bodyPr wrap="square" rtlCol="0">
            <a:spAutoFit/>
          </a:bodyPr>
          <a:lstStyle/>
          <a:p>
            <a:r>
              <a:rPr lang="en-GB" sz="1800" dirty="0"/>
              <a:t>Alset Power will be responsible for the loan repayment and not the Kakamega County Government.</a:t>
            </a:r>
          </a:p>
          <a:p>
            <a:endParaRPr lang="en-GB" sz="1800" dirty="0"/>
          </a:p>
          <a:p>
            <a:r>
              <a:rPr lang="en-GB" sz="1800" dirty="0"/>
              <a:t>The Minister of Finance signs off the loan and Alset Power will have another agreement signed making Alset Power the Debtor and not Kakamega County Government.</a:t>
            </a:r>
          </a:p>
        </p:txBody>
      </p:sp>
    </p:spTree>
    <p:extLst>
      <p:ext uri="{BB962C8B-B14F-4D97-AF65-F5344CB8AC3E}">
        <p14:creationId xmlns:p14="http://schemas.microsoft.com/office/powerpoint/2010/main" val="140507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760C7DD-4AC2-4502-A41B-BFBAEEC3FBC2}"/>
              </a:ext>
            </a:extLst>
          </p:cNvPr>
          <p:cNvPicPr>
            <a:picLocks noChangeAspect="1"/>
          </p:cNvPicPr>
          <p:nvPr/>
        </p:nvPicPr>
        <p:blipFill rotWithShape="1">
          <a:blip r:embed="rId2">
            <a:extLst>
              <a:ext uri="{28A0092B-C50C-407E-A947-70E740481C1C}">
                <a14:useLocalDpi xmlns:a14="http://schemas.microsoft.com/office/drawing/2010/main" val="0"/>
              </a:ext>
            </a:extLst>
          </a:blip>
          <a:srcRect l="-23010" r="23478"/>
          <a:stretch/>
        </p:blipFill>
        <p:spPr>
          <a:xfrm>
            <a:off x="0" y="893"/>
            <a:ext cx="12188825" cy="6856214"/>
          </a:xfrm>
          <a:prstGeom prst="rect">
            <a:avLst/>
          </a:prstGeom>
        </p:spPr>
      </p:pic>
      <p:grpSp>
        <p:nvGrpSpPr>
          <p:cNvPr id="2" name="Group 2"/>
          <p:cNvGrpSpPr>
            <a:grpSpLocks noChangeAspect="1"/>
          </p:cNvGrpSpPr>
          <p:nvPr/>
        </p:nvGrpSpPr>
        <p:grpSpPr>
          <a:xfrm>
            <a:off x="0" y="-124396"/>
            <a:ext cx="5826883" cy="6981503"/>
            <a:chOff x="0" y="0"/>
            <a:chExt cx="8585708" cy="10287000"/>
          </a:xfrm>
        </p:grpSpPr>
        <p:sp>
          <p:nvSpPr>
            <p:cNvPr id="3" name="Freeform 3"/>
            <p:cNvSpPr/>
            <p:nvPr/>
          </p:nvSpPr>
          <p:spPr>
            <a:xfrm>
              <a:off x="0" y="0"/>
              <a:ext cx="8585708" cy="10286999"/>
            </a:xfrm>
            <a:custGeom>
              <a:avLst/>
              <a:gdLst/>
              <a:ahLst/>
              <a:cxnLst/>
              <a:rect l="l" t="t" r="r" b="b"/>
              <a:pathLst>
                <a:path w="8585708" h="10286999">
                  <a:moveTo>
                    <a:pt x="8585708" y="762"/>
                  </a:moveTo>
                  <a:cubicBezTo>
                    <a:pt x="8581644" y="20447"/>
                    <a:pt x="8577961" y="40132"/>
                    <a:pt x="8573515" y="59690"/>
                  </a:cubicBezTo>
                  <a:cubicBezTo>
                    <a:pt x="8478138" y="485521"/>
                    <a:pt x="8382634" y="911225"/>
                    <a:pt x="8287258" y="1337056"/>
                  </a:cubicBezTo>
                  <a:cubicBezTo>
                    <a:pt x="8146288" y="1966722"/>
                    <a:pt x="8005699" y="2596388"/>
                    <a:pt x="7864602" y="3225927"/>
                  </a:cubicBezTo>
                  <a:cubicBezTo>
                    <a:pt x="7691247" y="3999103"/>
                    <a:pt x="7517384" y="4772152"/>
                    <a:pt x="7344029" y="5545328"/>
                  </a:cubicBezTo>
                  <a:cubicBezTo>
                    <a:pt x="7194677" y="6211443"/>
                    <a:pt x="7045579" y="6877558"/>
                    <a:pt x="6896354" y="7543800"/>
                  </a:cubicBezTo>
                  <a:cubicBezTo>
                    <a:pt x="6765290" y="8129016"/>
                    <a:pt x="6634480" y="8714105"/>
                    <a:pt x="6503162" y="9299194"/>
                  </a:cubicBezTo>
                  <a:cubicBezTo>
                    <a:pt x="6429375" y="9628250"/>
                    <a:pt x="6354953" y="9957181"/>
                    <a:pt x="6280785" y="10286237"/>
                  </a:cubicBezTo>
                  <a:cubicBezTo>
                    <a:pt x="4199382" y="10286237"/>
                    <a:pt x="2118106" y="10286110"/>
                    <a:pt x="36830" y="10286999"/>
                  </a:cubicBezTo>
                  <a:cubicBezTo>
                    <a:pt x="6731" y="10286999"/>
                    <a:pt x="0" y="10280268"/>
                    <a:pt x="0" y="10250043"/>
                  </a:cubicBezTo>
                  <a:cubicBezTo>
                    <a:pt x="762" y="6845681"/>
                    <a:pt x="762" y="3441319"/>
                    <a:pt x="0" y="36957"/>
                  </a:cubicBezTo>
                  <a:cubicBezTo>
                    <a:pt x="0" y="6731"/>
                    <a:pt x="6731" y="0"/>
                    <a:pt x="36830" y="0"/>
                  </a:cubicBezTo>
                  <a:cubicBezTo>
                    <a:pt x="2886456" y="762"/>
                    <a:pt x="5736082" y="762"/>
                    <a:pt x="8585708" y="762"/>
                  </a:cubicBezTo>
                  <a:close/>
                </a:path>
              </a:pathLst>
            </a:custGeom>
            <a:solidFill>
              <a:srgbClr val="153B0D"/>
            </a:solidFill>
          </p:spPr>
        </p:sp>
      </p:grpSp>
      <p:sp>
        <p:nvSpPr>
          <p:cNvPr id="15" name="TextBox 14">
            <a:extLst>
              <a:ext uri="{FF2B5EF4-FFF2-40B4-BE49-F238E27FC236}">
                <a16:creationId xmlns:a16="http://schemas.microsoft.com/office/drawing/2014/main" id="{4E708269-A7B2-4725-BCE5-2DD29F442E51}"/>
              </a:ext>
            </a:extLst>
          </p:cNvPr>
          <p:cNvSpPr txBox="1"/>
          <p:nvPr/>
        </p:nvSpPr>
        <p:spPr>
          <a:xfrm>
            <a:off x="379412" y="609600"/>
            <a:ext cx="7162799" cy="410241"/>
          </a:xfrm>
          <a:prstGeom prst="rect">
            <a:avLst/>
          </a:prstGeom>
        </p:spPr>
        <p:txBody>
          <a:bodyPr wrap="square" lIns="0" tIns="0" rIns="0" bIns="0" rtlCol="0" anchor="t">
            <a:spAutoFit/>
          </a:bodyPr>
          <a:lstStyle/>
          <a:p>
            <a:pPr>
              <a:spcBef>
                <a:spcPct val="0"/>
              </a:spcBef>
            </a:pPr>
            <a:r>
              <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rPr>
              <a:t>Kakamega Zero-Waste Seven WTEG Power Plants – Circular Economy</a:t>
            </a:r>
          </a:p>
          <a:p>
            <a:pPr>
              <a:spcBef>
                <a:spcPct val="0"/>
              </a:spcBef>
            </a:pPr>
            <a:endPar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endParaRPr>
          </a:p>
        </p:txBody>
      </p:sp>
      <p:sp>
        <p:nvSpPr>
          <p:cNvPr id="16" name="TextBox 15">
            <a:extLst>
              <a:ext uri="{FF2B5EF4-FFF2-40B4-BE49-F238E27FC236}">
                <a16:creationId xmlns:a16="http://schemas.microsoft.com/office/drawing/2014/main" id="{F8AD50C5-D5CC-49BC-A701-87846F7C31FF}"/>
              </a:ext>
            </a:extLst>
          </p:cNvPr>
          <p:cNvSpPr txBox="1"/>
          <p:nvPr/>
        </p:nvSpPr>
        <p:spPr>
          <a:xfrm>
            <a:off x="698317" y="1371600"/>
            <a:ext cx="3719695" cy="1070954"/>
          </a:xfrm>
          <a:prstGeom prst="rect">
            <a:avLst/>
          </a:prstGeom>
          <a:noFill/>
        </p:spPr>
        <p:txBody>
          <a:bodyPr wrap="square" lIns="0" tIns="0" rIns="0" bIns="0">
            <a:noAutofit/>
          </a:bodyPr>
          <a:lstStyle/>
          <a:p>
            <a:pPr marL="548640" indent="-457200">
              <a:lnSpc>
                <a:spcPct val="125000"/>
              </a:lnSpc>
              <a:spcAft>
                <a:spcPts val="1600"/>
              </a:spcAft>
              <a:buClr>
                <a:schemeClr val="bg1"/>
              </a:buClr>
              <a:buFont typeface="+mj-lt"/>
              <a:buAutoNum type="arabicPeriod" startAt="21"/>
            </a:pPr>
            <a:r>
              <a:rPr lang="en-US" sz="1600" dirty="0">
                <a:solidFill>
                  <a:schemeClr val="bg1"/>
                </a:solidFill>
                <a:latin typeface="Poppins Light" panose="00000400000000000000" pitchFamily="2" charset="0"/>
                <a:cs typeface="Poppins Light" panose="00000400000000000000" pitchFamily="2" charset="0"/>
              </a:rPr>
              <a:t>The Zero-Waste-to-Energy-Gasification power plant project (7 units) will cost approximately $525 Million Dollars to complete. The dollar rate at the date of final project approval shall prevail for its Kenya Shilling currency equivalent. This amount will not include the cost of waste collection trucks, waste collection rickshaws or any other benefits to the country unless requested.</a:t>
            </a:r>
          </a:p>
        </p:txBody>
      </p:sp>
      <p:sp>
        <p:nvSpPr>
          <p:cNvPr id="19" name="Rectangle 18">
            <a:extLst>
              <a:ext uri="{FF2B5EF4-FFF2-40B4-BE49-F238E27FC236}">
                <a16:creationId xmlns:a16="http://schemas.microsoft.com/office/drawing/2014/main" id="{E8D7AFE4-6A5F-4271-AB84-DACC52E5A934}"/>
              </a:ext>
            </a:extLst>
          </p:cNvPr>
          <p:cNvSpPr/>
          <p:nvPr/>
        </p:nvSpPr>
        <p:spPr>
          <a:xfrm>
            <a:off x="10561038" y="6578600"/>
            <a:ext cx="916772" cy="123111"/>
          </a:xfrm>
          <a:prstGeom prst="rect">
            <a:avLst/>
          </a:prstGeom>
        </p:spPr>
        <p:txBody>
          <a:bodyPr wrap="square" lIns="0" tIns="0" rIns="0" bIns="0">
            <a:spAutoFit/>
          </a:bodyPr>
          <a:lstStyle/>
          <a:p>
            <a:pPr algn="r"/>
            <a:fld id="{6D6B0ABC-6260-42CB-B8BD-84DA2F22F3DD}" type="slidenum">
              <a:rPr lang="en-IN" sz="800" smtClean="0">
                <a:solidFill>
                  <a:schemeClr val="bg1"/>
                </a:solidFill>
                <a:latin typeface="Poppins Light" panose="00000400000000000000" pitchFamily="2" charset="0"/>
                <a:cs typeface="Poppins Light" panose="00000400000000000000" pitchFamily="2" charset="0"/>
              </a:rPr>
              <a:pPr algn="r"/>
              <a:t>22</a:t>
            </a:fld>
            <a:endParaRPr lang="en-IN" sz="800" dirty="0">
              <a:solidFill>
                <a:schemeClr val="bg1"/>
              </a:solidFill>
              <a:latin typeface="Poppins Light" panose="00000400000000000000" pitchFamily="2" charset="0"/>
              <a:cs typeface="Poppins Light" panose="000004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4F2507D6-A31D-47D5-9440-7D53F696129F}"/>
              </a:ext>
            </a:extLst>
          </p:cNvPr>
          <p:cNvSpPr/>
          <p:nvPr/>
        </p:nvSpPr>
        <p:spPr>
          <a:xfrm rot="756270">
            <a:off x="6846556" y="425149"/>
            <a:ext cx="4334744" cy="5277038"/>
          </a:xfrm>
          <a:prstGeom prst="rect">
            <a:avLst/>
          </a:prstGeom>
          <a:solidFill>
            <a:srgbClr val="153B0D"/>
          </a:solidFill>
        </p:spPr>
      </p:sp>
      <p:sp>
        <p:nvSpPr>
          <p:cNvPr id="13" name="TextBox 12">
            <a:extLst>
              <a:ext uri="{FF2B5EF4-FFF2-40B4-BE49-F238E27FC236}">
                <a16:creationId xmlns:a16="http://schemas.microsoft.com/office/drawing/2014/main" id="{BAEDBED9-C287-452E-828A-EB00769D06AE}"/>
              </a:ext>
            </a:extLst>
          </p:cNvPr>
          <p:cNvSpPr txBox="1"/>
          <p:nvPr/>
        </p:nvSpPr>
        <p:spPr>
          <a:xfrm>
            <a:off x="685621" y="564785"/>
            <a:ext cx="6881607" cy="410241"/>
          </a:xfrm>
          <a:prstGeom prst="rect">
            <a:avLst/>
          </a:prstGeom>
        </p:spPr>
        <p:txBody>
          <a:bodyPr wrap="square" lIns="0" tIns="0" rIns="0" bIns="0" rtlCol="0" anchor="t">
            <a:spAutoFit/>
          </a:bodyPr>
          <a:lstStyle/>
          <a:p>
            <a:pPr>
              <a:spcBef>
                <a:spcPct val="0"/>
              </a:spcBef>
            </a:pPr>
            <a:r>
              <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rPr>
              <a:t>Kakamega Zero-Waste Seven WTEG Power Plants – Circular Economy</a:t>
            </a:r>
          </a:p>
          <a:p>
            <a:pPr>
              <a:spcBef>
                <a:spcPct val="0"/>
              </a:spcBef>
            </a:pPr>
            <a:endPar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endParaRPr>
          </a:p>
        </p:txBody>
      </p:sp>
      <p:sp>
        <p:nvSpPr>
          <p:cNvPr id="15" name="Rectangle 14">
            <a:extLst>
              <a:ext uri="{FF2B5EF4-FFF2-40B4-BE49-F238E27FC236}">
                <a16:creationId xmlns:a16="http://schemas.microsoft.com/office/drawing/2014/main" id="{CBBBF061-F796-4BE5-9ADA-D1631464BB31}"/>
              </a:ext>
            </a:extLst>
          </p:cNvPr>
          <p:cNvSpPr/>
          <p:nvPr/>
        </p:nvSpPr>
        <p:spPr>
          <a:xfrm>
            <a:off x="10561038" y="6578600"/>
            <a:ext cx="916772" cy="123111"/>
          </a:xfrm>
          <a:prstGeom prst="rect">
            <a:avLst/>
          </a:prstGeom>
        </p:spPr>
        <p:txBody>
          <a:bodyPr wrap="square" lIns="0" tIns="0" rIns="0" bIns="0">
            <a:spAutoFit/>
          </a:bodyPr>
          <a:lstStyle/>
          <a:p>
            <a:pPr algn="r"/>
            <a:fld id="{6D6B0ABC-6260-42CB-B8BD-84DA2F22F3DD}" type="slidenum">
              <a:rPr lang="en-IN" sz="800" smtClean="0">
                <a:solidFill>
                  <a:schemeClr val="bg1"/>
                </a:solidFill>
                <a:latin typeface="Poppins Light" panose="00000400000000000000" pitchFamily="2" charset="0"/>
                <a:cs typeface="Poppins Light" panose="00000400000000000000" pitchFamily="2" charset="0"/>
              </a:rPr>
              <a:pPr algn="r"/>
              <a:t>23</a:t>
            </a:fld>
            <a:endParaRPr lang="en-IN" sz="800" dirty="0">
              <a:solidFill>
                <a:schemeClr val="bg1"/>
              </a:solidFill>
              <a:latin typeface="Poppins Light" panose="00000400000000000000" pitchFamily="2" charset="0"/>
              <a:cs typeface="Poppins Light" panose="00000400000000000000" pitchFamily="2" charset="0"/>
            </a:endParaRPr>
          </a:p>
        </p:txBody>
      </p:sp>
      <p:sp>
        <p:nvSpPr>
          <p:cNvPr id="8" name="TextBox 7">
            <a:extLst>
              <a:ext uri="{FF2B5EF4-FFF2-40B4-BE49-F238E27FC236}">
                <a16:creationId xmlns:a16="http://schemas.microsoft.com/office/drawing/2014/main" id="{4790FEE8-8DB1-4361-AFFF-C69E272EED4B}"/>
              </a:ext>
            </a:extLst>
          </p:cNvPr>
          <p:cNvSpPr txBox="1"/>
          <p:nvPr/>
        </p:nvSpPr>
        <p:spPr>
          <a:xfrm>
            <a:off x="685622" y="1252475"/>
            <a:ext cx="5767120" cy="2024165"/>
          </a:xfrm>
          <a:prstGeom prst="rect">
            <a:avLst/>
          </a:prstGeom>
          <a:noFill/>
        </p:spPr>
        <p:txBody>
          <a:bodyPr wrap="square" lIns="0" tIns="0" rIns="0" bIns="0" anchor="t">
            <a:noAutofit/>
          </a:bodyPr>
          <a:lstStyle/>
          <a:p>
            <a:pPr marL="342900" indent="-342900">
              <a:lnSpc>
                <a:spcPct val="125000"/>
              </a:lnSpc>
              <a:spcAft>
                <a:spcPts val="1600"/>
              </a:spcAft>
              <a:buClr>
                <a:srgbClr val="153B0D"/>
              </a:buClr>
              <a:buFont typeface="+mj-lt"/>
              <a:buAutoNum type="arabicPeriod" startAt="22"/>
            </a:pPr>
            <a:r>
              <a:rPr lang="en-US" sz="1600" dirty="0">
                <a:latin typeface="Poppins Light"/>
                <a:cs typeface="Poppins Light"/>
              </a:rPr>
              <a:t>Each of the seven (7) WTEG power plants produces 18 MW of electricity each. The total electricity production for the disposition of 3,500 tons per day of MSW for Kakamega will be approximately 126 MW. Under the terms of the agreement, Kakamega will purchase all of the electricity produced by the Alset Power Company WTEG power plants. The Technical Group of the Office of the President of Kakamega will coordinate with the offices of the Department of Energy (DOE) and Energy Regulatory Commission (ERC) for the approval of the Power Purchase Agreement (PPA). Technical Group will also coordinate with Kenya Electricity Generating Company (KENGEN) for the location of Tapping Points of the Power Lines for the WTEG Power Plants of Alset Power Company.</a:t>
            </a:r>
          </a:p>
        </p:txBody>
      </p:sp>
      <p:pic>
        <p:nvPicPr>
          <p:cNvPr id="3" name="Picture 2" descr="Logo, company name&#10;&#10;Description automatically generated">
            <a:extLst>
              <a:ext uri="{FF2B5EF4-FFF2-40B4-BE49-F238E27FC236}">
                <a16:creationId xmlns:a16="http://schemas.microsoft.com/office/drawing/2014/main" id="{E0137D76-153E-4A10-8BF5-FC3AE746B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0415" y="2057400"/>
            <a:ext cx="2867025" cy="1600200"/>
          </a:xfrm>
          <a:prstGeom prst="rect">
            <a:avLst/>
          </a:prstGeom>
        </p:spPr>
      </p:pic>
    </p:spTree>
    <p:extLst>
      <p:ext uri="{BB962C8B-B14F-4D97-AF65-F5344CB8AC3E}">
        <p14:creationId xmlns:p14="http://schemas.microsoft.com/office/powerpoint/2010/main" val="359280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53B0D"/>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2511C7C-3281-45E5-AC59-8DEED29288AE}"/>
              </a:ext>
            </a:extLst>
          </p:cNvPr>
          <p:cNvSpPr txBox="1"/>
          <p:nvPr/>
        </p:nvSpPr>
        <p:spPr>
          <a:xfrm>
            <a:off x="685621" y="564785"/>
            <a:ext cx="5815085" cy="410241"/>
          </a:xfrm>
          <a:prstGeom prst="rect">
            <a:avLst/>
          </a:prstGeom>
        </p:spPr>
        <p:txBody>
          <a:bodyPr wrap="square" lIns="0" tIns="0" rIns="0" bIns="0" rtlCol="0" anchor="t">
            <a:spAutoFit/>
          </a:bodyPr>
          <a:lstStyle/>
          <a:p>
            <a:pPr>
              <a:spcBef>
                <a:spcPct val="0"/>
              </a:spcBef>
            </a:pPr>
            <a:r>
              <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rPr>
              <a:t>Kakamega Zero-Waste Seven WTEG Power Plants – Circular Economy</a:t>
            </a:r>
          </a:p>
          <a:p>
            <a:pPr>
              <a:spcBef>
                <a:spcPct val="0"/>
              </a:spcBef>
            </a:pPr>
            <a:endPar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endParaRPr>
          </a:p>
        </p:txBody>
      </p:sp>
      <p:sp>
        <p:nvSpPr>
          <p:cNvPr id="8" name="TextBox 7">
            <a:extLst>
              <a:ext uri="{FF2B5EF4-FFF2-40B4-BE49-F238E27FC236}">
                <a16:creationId xmlns:a16="http://schemas.microsoft.com/office/drawing/2014/main" id="{81429492-C47A-45B7-A15D-077C618F08F0}"/>
              </a:ext>
            </a:extLst>
          </p:cNvPr>
          <p:cNvSpPr txBox="1"/>
          <p:nvPr/>
        </p:nvSpPr>
        <p:spPr>
          <a:xfrm>
            <a:off x="698317" y="1194382"/>
            <a:ext cx="4481933" cy="2844218"/>
          </a:xfrm>
          <a:prstGeom prst="rect">
            <a:avLst/>
          </a:prstGeom>
          <a:noFill/>
        </p:spPr>
        <p:txBody>
          <a:bodyPr wrap="square" lIns="0" tIns="0" rIns="0" bIns="0" anchor="t">
            <a:noAutofit/>
          </a:bodyPr>
          <a:lstStyle/>
          <a:p>
            <a:pPr marL="457200" indent="-457200">
              <a:lnSpc>
                <a:spcPct val="125000"/>
              </a:lnSpc>
              <a:spcAft>
                <a:spcPts val="1200"/>
              </a:spcAft>
              <a:buClr>
                <a:schemeClr val="bg1"/>
              </a:buClr>
              <a:buFont typeface="+mj-lt"/>
              <a:buAutoNum type="arabicPeriod" startAt="23"/>
            </a:pPr>
            <a:r>
              <a:rPr lang="en-US" sz="1800" dirty="0">
                <a:solidFill>
                  <a:schemeClr val="bg1"/>
                </a:solidFill>
                <a:latin typeface="Poppins Light"/>
                <a:cs typeface="Poppins Light"/>
              </a:rPr>
              <a:t>Alset Power Company will provide third party testing results to provide direct evidence that the technology used in the WTEG power plants to be provided will fully comply with the Kenya Clean Air Act and will be monitored 24/7 in real time with results provided to the offices of the Department of Environment and Natural Resources.</a:t>
            </a:r>
          </a:p>
        </p:txBody>
      </p:sp>
      <p:sp>
        <p:nvSpPr>
          <p:cNvPr id="9" name="Freeform 6">
            <a:extLst>
              <a:ext uri="{FF2B5EF4-FFF2-40B4-BE49-F238E27FC236}">
                <a16:creationId xmlns:a16="http://schemas.microsoft.com/office/drawing/2014/main" id="{3EA854F5-2644-457E-84DE-8A8673F83FB2}"/>
              </a:ext>
            </a:extLst>
          </p:cNvPr>
          <p:cNvSpPr/>
          <p:nvPr/>
        </p:nvSpPr>
        <p:spPr>
          <a:xfrm>
            <a:off x="4901369" y="-1"/>
            <a:ext cx="7287456" cy="6858001"/>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a:extLst>
                <a:ext uri="{28A0092B-C50C-407E-A947-70E740481C1C}">
                  <a14:useLocalDpi xmlns:a14="http://schemas.microsoft.com/office/drawing/2010/main" val="0"/>
                </a:ext>
              </a:extLst>
            </a:blip>
            <a:stretch>
              <a:fillRect/>
            </a:stretch>
          </a:blipFill>
        </p:spPr>
      </p:sp>
      <p:sp>
        <p:nvSpPr>
          <p:cNvPr id="12" name="Rectangle 11">
            <a:extLst>
              <a:ext uri="{FF2B5EF4-FFF2-40B4-BE49-F238E27FC236}">
                <a16:creationId xmlns:a16="http://schemas.microsoft.com/office/drawing/2014/main" id="{56C4BA33-4957-42A4-A6F4-9C3499A850F7}"/>
              </a:ext>
            </a:extLst>
          </p:cNvPr>
          <p:cNvSpPr/>
          <p:nvPr/>
        </p:nvSpPr>
        <p:spPr>
          <a:xfrm>
            <a:off x="10561038" y="6578600"/>
            <a:ext cx="916772" cy="123111"/>
          </a:xfrm>
          <a:prstGeom prst="rect">
            <a:avLst/>
          </a:prstGeom>
        </p:spPr>
        <p:txBody>
          <a:bodyPr wrap="square" lIns="0" tIns="0" rIns="0" bIns="0">
            <a:spAutoFit/>
          </a:bodyPr>
          <a:lstStyle/>
          <a:p>
            <a:pPr algn="r"/>
            <a:fld id="{6D6B0ABC-6260-42CB-B8BD-84DA2F22F3DD}" type="slidenum">
              <a:rPr lang="en-IN" sz="800" smtClean="0">
                <a:solidFill>
                  <a:schemeClr val="bg1"/>
                </a:solidFill>
                <a:latin typeface="Poppins Light" panose="00000400000000000000" pitchFamily="2" charset="0"/>
                <a:cs typeface="Poppins Light" panose="00000400000000000000" pitchFamily="2" charset="0"/>
              </a:rPr>
              <a:pPr algn="r"/>
              <a:t>24</a:t>
            </a:fld>
            <a:endParaRPr lang="en-IN" sz="800" dirty="0">
              <a:solidFill>
                <a:schemeClr val="bg1"/>
              </a:solidFill>
              <a:latin typeface="Poppins Light" panose="00000400000000000000" pitchFamily="2" charset="0"/>
              <a:cs typeface="Poppins Light" panose="000004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25A32"/>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1"/>
            <a:ext cx="3524418" cy="6858001"/>
            <a:chOff x="0" y="0"/>
            <a:chExt cx="3598926" cy="6350000"/>
          </a:xfrm>
        </p:grpSpPr>
        <p:sp>
          <p:nvSpPr>
            <p:cNvPr id="3" name="Freeform 3"/>
            <p:cNvSpPr/>
            <p:nvPr/>
          </p:nvSpPr>
          <p:spPr>
            <a:xfrm>
              <a:off x="0" y="0"/>
              <a:ext cx="3598926" cy="6350000"/>
            </a:xfrm>
            <a:custGeom>
              <a:avLst/>
              <a:gdLst/>
              <a:ahLst/>
              <a:cxnLst/>
              <a:rect l="l" t="t" r="r" b="b"/>
              <a:pathLst>
                <a:path w="3598926" h="6350000">
                  <a:moveTo>
                    <a:pt x="2206625" y="3175000"/>
                  </a:moveTo>
                  <a:lnTo>
                    <a:pt x="3598926" y="6350000"/>
                  </a:lnTo>
                  <a:lnTo>
                    <a:pt x="0" y="6350000"/>
                  </a:lnTo>
                  <a:lnTo>
                    <a:pt x="0" y="0"/>
                  </a:lnTo>
                  <a:lnTo>
                    <a:pt x="3598926" y="0"/>
                  </a:lnTo>
                  <a:lnTo>
                    <a:pt x="2206625" y="3175000"/>
                  </a:lnTo>
                  <a:close/>
                </a:path>
              </a:pathLst>
            </a:custGeom>
            <a:solidFill>
              <a:srgbClr val="153B0D"/>
            </a:solidFill>
          </p:spPr>
        </p:sp>
      </p:grpSp>
      <p:sp>
        <p:nvSpPr>
          <p:cNvPr id="5" name="Freeform 5"/>
          <p:cNvSpPr/>
          <p:nvPr/>
        </p:nvSpPr>
        <p:spPr>
          <a:xfrm>
            <a:off x="685800" y="686515"/>
            <a:ext cx="4935874" cy="5484971"/>
          </a:xfrm>
          <a:custGeom>
            <a:avLst/>
            <a:gdLst/>
            <a:ahLst/>
            <a:cxnLst/>
            <a:rect l="l" t="t" r="r" b="b"/>
            <a:pathLst>
              <a:path w="3598926" h="6350000">
                <a:moveTo>
                  <a:pt x="2206625" y="3175000"/>
                </a:moveTo>
                <a:lnTo>
                  <a:pt x="3598926" y="6350000"/>
                </a:lnTo>
                <a:lnTo>
                  <a:pt x="0" y="6350000"/>
                </a:lnTo>
                <a:lnTo>
                  <a:pt x="0" y="0"/>
                </a:lnTo>
                <a:lnTo>
                  <a:pt x="3598926" y="0"/>
                </a:lnTo>
                <a:lnTo>
                  <a:pt x="2206625" y="3175000"/>
                </a:lnTo>
                <a:close/>
              </a:path>
            </a:pathLst>
          </a:custGeom>
          <a:blipFill>
            <a:blip r:embed="rId2">
              <a:extLst>
                <a:ext uri="{28A0092B-C50C-407E-A947-70E740481C1C}">
                  <a14:useLocalDpi xmlns:a14="http://schemas.microsoft.com/office/drawing/2010/main" val="0"/>
                </a:ext>
              </a:extLst>
            </a:blip>
            <a:stretch>
              <a:fillRect l="-29364"/>
            </a:stretch>
          </a:blipFill>
        </p:spPr>
        <p:txBody>
          <a:bodyPr/>
          <a:lstStyle/>
          <a:p>
            <a:endParaRPr lang="en-GB" dirty="0"/>
          </a:p>
        </p:txBody>
      </p:sp>
      <p:pic>
        <p:nvPicPr>
          <p:cNvPr id="18" name="Picture 17">
            <a:extLst>
              <a:ext uri="{FF2B5EF4-FFF2-40B4-BE49-F238E27FC236}">
                <a16:creationId xmlns:a16="http://schemas.microsoft.com/office/drawing/2014/main" id="{CD2A3962-2C55-4EA1-98EE-6A9F73689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4212" y="304800"/>
            <a:ext cx="3151661" cy="1276337"/>
          </a:xfrm>
          <a:prstGeom prst="rect">
            <a:avLst/>
          </a:prstGeom>
        </p:spPr>
      </p:pic>
      <p:grpSp>
        <p:nvGrpSpPr>
          <p:cNvPr id="20" name="Group 19">
            <a:extLst>
              <a:ext uri="{FF2B5EF4-FFF2-40B4-BE49-F238E27FC236}">
                <a16:creationId xmlns:a16="http://schemas.microsoft.com/office/drawing/2014/main" id="{3FF3F230-1B3F-4438-AE91-185E85A56A6F}"/>
              </a:ext>
            </a:extLst>
          </p:cNvPr>
          <p:cNvGrpSpPr/>
          <p:nvPr/>
        </p:nvGrpSpPr>
        <p:grpSpPr>
          <a:xfrm>
            <a:off x="6129902" y="3846278"/>
            <a:ext cx="3962363" cy="354200"/>
            <a:chOff x="3602210" y="5419085"/>
            <a:chExt cx="3962363" cy="354200"/>
          </a:xfrm>
        </p:grpSpPr>
        <p:pic>
          <p:nvPicPr>
            <p:cNvPr id="30" name="Picture 29">
              <a:extLst>
                <a:ext uri="{FF2B5EF4-FFF2-40B4-BE49-F238E27FC236}">
                  <a16:creationId xmlns:a16="http://schemas.microsoft.com/office/drawing/2014/main" id="{45455662-C771-48C3-ADBB-4200A2E42380}"/>
                </a:ext>
              </a:extLst>
            </p:cNvPr>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602210" y="5443405"/>
              <a:ext cx="320040" cy="320692"/>
            </a:xfrm>
            <a:prstGeom prst="rect">
              <a:avLst/>
            </a:prstGeom>
          </p:spPr>
        </p:pic>
        <p:sp>
          <p:nvSpPr>
            <p:cNvPr id="31" name="TextBox 30">
              <a:extLst>
                <a:ext uri="{FF2B5EF4-FFF2-40B4-BE49-F238E27FC236}">
                  <a16:creationId xmlns:a16="http://schemas.microsoft.com/office/drawing/2014/main" id="{3080D75A-1C69-4B18-A8A0-D9A1A6C66373}"/>
                </a:ext>
              </a:extLst>
            </p:cNvPr>
            <p:cNvSpPr txBox="1"/>
            <p:nvPr/>
          </p:nvSpPr>
          <p:spPr>
            <a:xfrm>
              <a:off x="4074381" y="5419085"/>
              <a:ext cx="3490192" cy="354200"/>
            </a:xfrm>
            <a:prstGeom prst="rect">
              <a:avLst/>
            </a:prstGeom>
            <a:noFill/>
          </p:spPr>
          <p:txBody>
            <a:bodyPr wrap="square">
              <a:spAutoFit/>
            </a:bodyPr>
            <a:lstStyle/>
            <a:p>
              <a:pPr>
                <a:lnSpc>
                  <a:spcPts val="2239"/>
                </a:lnSpc>
                <a:spcAft>
                  <a:spcPts val="600"/>
                </a:spcAft>
              </a:pPr>
              <a:r>
                <a:rPr lang="en-US" sz="1400" dirty="0">
                  <a:solidFill>
                    <a:schemeClr val="bg1"/>
                  </a:solidFill>
                  <a:latin typeface="Poppins Light" panose="00000400000000000000" pitchFamily="2" charset="0"/>
                  <a:cs typeface="Poppins Light" panose="00000400000000000000" pitchFamily="2" charset="0"/>
                </a:rPr>
                <a:t>866-624-3997</a:t>
              </a:r>
            </a:p>
          </p:txBody>
        </p:sp>
      </p:grpSp>
      <p:grpSp>
        <p:nvGrpSpPr>
          <p:cNvPr id="21" name="Group 20">
            <a:extLst>
              <a:ext uri="{FF2B5EF4-FFF2-40B4-BE49-F238E27FC236}">
                <a16:creationId xmlns:a16="http://schemas.microsoft.com/office/drawing/2014/main" id="{310864DD-DAD8-4E36-86DC-5526B91F7F28}"/>
              </a:ext>
            </a:extLst>
          </p:cNvPr>
          <p:cNvGrpSpPr/>
          <p:nvPr/>
        </p:nvGrpSpPr>
        <p:grpSpPr>
          <a:xfrm>
            <a:off x="6107042" y="2632183"/>
            <a:ext cx="3985223" cy="636328"/>
            <a:chOff x="3579350" y="4247780"/>
            <a:chExt cx="3985223" cy="636328"/>
          </a:xfrm>
        </p:grpSpPr>
        <p:sp>
          <p:nvSpPr>
            <p:cNvPr id="28" name="TextBox 27">
              <a:extLst>
                <a:ext uri="{FF2B5EF4-FFF2-40B4-BE49-F238E27FC236}">
                  <a16:creationId xmlns:a16="http://schemas.microsoft.com/office/drawing/2014/main" id="{4332D22F-902F-4391-8DBC-3E2207F5143F}"/>
                </a:ext>
              </a:extLst>
            </p:cNvPr>
            <p:cNvSpPr txBox="1"/>
            <p:nvPr/>
          </p:nvSpPr>
          <p:spPr>
            <a:xfrm>
              <a:off x="4074381" y="4247780"/>
              <a:ext cx="3490192" cy="636328"/>
            </a:xfrm>
            <a:prstGeom prst="rect">
              <a:avLst/>
            </a:prstGeom>
            <a:noFill/>
          </p:spPr>
          <p:txBody>
            <a:bodyPr wrap="square">
              <a:spAutoFit/>
            </a:bodyPr>
            <a:lstStyle/>
            <a:p>
              <a:pPr>
                <a:lnSpc>
                  <a:spcPts val="2239"/>
                </a:lnSpc>
              </a:pPr>
              <a:r>
                <a:rPr lang="en-US" sz="1400" dirty="0">
                  <a:solidFill>
                    <a:schemeClr val="bg1"/>
                  </a:solidFill>
                  <a:latin typeface="Poppins Light" panose="00000400000000000000" pitchFamily="2" charset="0"/>
                  <a:cs typeface="Poppins Light" panose="00000400000000000000" pitchFamily="2" charset="0"/>
                </a:rPr>
                <a:t>245 East 93rd Street, 9th Floor, </a:t>
              </a:r>
            </a:p>
            <a:p>
              <a:pPr>
                <a:lnSpc>
                  <a:spcPts val="2239"/>
                </a:lnSpc>
              </a:pPr>
              <a:r>
                <a:rPr lang="en-US" sz="1400" dirty="0">
                  <a:solidFill>
                    <a:schemeClr val="bg1"/>
                  </a:solidFill>
                  <a:latin typeface="Poppins Light" panose="00000400000000000000" pitchFamily="2" charset="0"/>
                  <a:cs typeface="Poppins Light" panose="00000400000000000000" pitchFamily="2" charset="0"/>
                </a:rPr>
                <a:t>New York, N.Y. 10128</a:t>
              </a:r>
            </a:p>
          </p:txBody>
        </p:sp>
        <p:sp>
          <p:nvSpPr>
            <p:cNvPr id="29" name="Freeform: Shape 28">
              <a:extLst>
                <a:ext uri="{FF2B5EF4-FFF2-40B4-BE49-F238E27FC236}">
                  <a16:creationId xmlns:a16="http://schemas.microsoft.com/office/drawing/2014/main" id="{3B87DE20-4A80-411C-A4A1-46CAFBA84621}"/>
                </a:ext>
              </a:extLst>
            </p:cNvPr>
            <p:cNvSpPr>
              <a:spLocks noChangeAspect="1"/>
            </p:cNvSpPr>
            <p:nvPr/>
          </p:nvSpPr>
          <p:spPr>
            <a:xfrm>
              <a:off x="3579350" y="4378884"/>
              <a:ext cx="365760" cy="384122"/>
            </a:xfrm>
            <a:custGeom>
              <a:avLst/>
              <a:gdLst>
                <a:gd name="connsiteX0" fmla="*/ 318856 w 637711"/>
                <a:gd name="connsiteY0" fmla="*/ 0 h 669726"/>
                <a:gd name="connsiteX1" fmla="*/ 127529 w 637711"/>
                <a:gd name="connsiteY1" fmla="*/ 191327 h 669726"/>
                <a:gd name="connsiteX2" fmla="*/ 318856 w 637711"/>
                <a:gd name="connsiteY2" fmla="*/ 542164 h 669726"/>
                <a:gd name="connsiteX3" fmla="*/ 510183 w 637711"/>
                <a:gd name="connsiteY3" fmla="*/ 191327 h 669726"/>
                <a:gd name="connsiteX4" fmla="*/ 318856 w 637711"/>
                <a:gd name="connsiteY4" fmla="*/ 0 h 669726"/>
                <a:gd name="connsiteX5" fmla="*/ 318856 w 637711"/>
                <a:gd name="connsiteY5" fmla="*/ 122998 h 669726"/>
                <a:gd name="connsiteX6" fmla="*/ 387185 w 637711"/>
                <a:gd name="connsiteY6" fmla="*/ 191327 h 669726"/>
                <a:gd name="connsiteX7" fmla="*/ 318856 w 637711"/>
                <a:gd name="connsiteY7" fmla="*/ 259689 h 669726"/>
                <a:gd name="connsiteX8" fmla="*/ 250527 w 637711"/>
                <a:gd name="connsiteY8" fmla="*/ 191327 h 669726"/>
                <a:gd name="connsiteX9" fmla="*/ 318856 w 637711"/>
                <a:gd name="connsiteY9" fmla="*/ 122998 h 669726"/>
                <a:gd name="connsiteX10" fmla="*/ 89297 w 637711"/>
                <a:gd name="connsiteY10" fmla="*/ 446484 h 669726"/>
                <a:gd name="connsiteX11" fmla="*/ 0 w 637711"/>
                <a:gd name="connsiteY11" fmla="*/ 669727 h 669726"/>
                <a:gd name="connsiteX12" fmla="*/ 637712 w 637711"/>
                <a:gd name="connsiteY12" fmla="*/ 669727 h 669726"/>
                <a:gd name="connsiteX13" fmla="*/ 548415 w 637711"/>
                <a:gd name="connsiteY13" fmla="*/ 446484 h 669726"/>
                <a:gd name="connsiteX14" fmla="*/ 472314 w 637711"/>
                <a:gd name="connsiteY14" fmla="*/ 446484 h 669726"/>
                <a:gd name="connsiteX15" fmla="*/ 427038 w 637711"/>
                <a:gd name="connsiteY15" fmla="*/ 510282 h 669726"/>
                <a:gd name="connsiteX16" fmla="*/ 505321 w 637711"/>
                <a:gd name="connsiteY16" fmla="*/ 510282 h 669726"/>
                <a:gd name="connsiteX17" fmla="*/ 543553 w 637711"/>
                <a:gd name="connsiteY17" fmla="*/ 605929 h 669726"/>
                <a:gd name="connsiteX18" fmla="*/ 94159 w 637711"/>
                <a:gd name="connsiteY18" fmla="*/ 605929 h 669726"/>
                <a:gd name="connsiteX19" fmla="*/ 132391 w 637711"/>
                <a:gd name="connsiteY19" fmla="*/ 510282 h 669726"/>
                <a:gd name="connsiteX20" fmla="*/ 210674 w 637711"/>
                <a:gd name="connsiteY20" fmla="*/ 510282 h 669726"/>
                <a:gd name="connsiteX21" fmla="*/ 165398 w 637711"/>
                <a:gd name="connsiteY21" fmla="*/ 446484 h 66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7711" h="669726">
                  <a:moveTo>
                    <a:pt x="318856" y="0"/>
                  </a:moveTo>
                  <a:cubicBezTo>
                    <a:pt x="213188" y="0"/>
                    <a:pt x="127529" y="85659"/>
                    <a:pt x="127529" y="191327"/>
                  </a:cubicBezTo>
                  <a:cubicBezTo>
                    <a:pt x="127529" y="328017"/>
                    <a:pt x="318856" y="542164"/>
                    <a:pt x="318856" y="542164"/>
                  </a:cubicBezTo>
                  <a:cubicBezTo>
                    <a:pt x="318856" y="542164"/>
                    <a:pt x="510183" y="328017"/>
                    <a:pt x="510183" y="191327"/>
                  </a:cubicBezTo>
                  <a:cubicBezTo>
                    <a:pt x="510183" y="85659"/>
                    <a:pt x="424524" y="0"/>
                    <a:pt x="318856" y="0"/>
                  </a:cubicBezTo>
                  <a:close/>
                  <a:moveTo>
                    <a:pt x="318856" y="122998"/>
                  </a:moveTo>
                  <a:cubicBezTo>
                    <a:pt x="356625" y="122998"/>
                    <a:pt x="387185" y="153591"/>
                    <a:pt x="387185" y="191327"/>
                  </a:cubicBezTo>
                  <a:cubicBezTo>
                    <a:pt x="387185" y="229063"/>
                    <a:pt x="356592" y="259689"/>
                    <a:pt x="318856" y="259689"/>
                  </a:cubicBezTo>
                  <a:cubicBezTo>
                    <a:pt x="281153" y="259689"/>
                    <a:pt x="250527" y="229096"/>
                    <a:pt x="250527" y="191327"/>
                  </a:cubicBezTo>
                  <a:cubicBezTo>
                    <a:pt x="250527" y="153591"/>
                    <a:pt x="281120" y="122998"/>
                    <a:pt x="318856" y="122998"/>
                  </a:cubicBezTo>
                  <a:close/>
                  <a:moveTo>
                    <a:pt x="89297" y="446484"/>
                  </a:moveTo>
                  <a:lnTo>
                    <a:pt x="0" y="669727"/>
                  </a:lnTo>
                  <a:lnTo>
                    <a:pt x="637712" y="669727"/>
                  </a:lnTo>
                  <a:lnTo>
                    <a:pt x="548415" y="446484"/>
                  </a:lnTo>
                  <a:lnTo>
                    <a:pt x="472314" y="446484"/>
                  </a:lnTo>
                  <a:cubicBezTo>
                    <a:pt x="456836" y="469801"/>
                    <a:pt x="441325" y="491397"/>
                    <a:pt x="427038" y="510282"/>
                  </a:cubicBezTo>
                  <a:lnTo>
                    <a:pt x="505321" y="510282"/>
                  </a:lnTo>
                  <a:lnTo>
                    <a:pt x="543553" y="605929"/>
                  </a:lnTo>
                  <a:lnTo>
                    <a:pt x="94159" y="605929"/>
                  </a:lnTo>
                  <a:lnTo>
                    <a:pt x="132391" y="510282"/>
                  </a:lnTo>
                  <a:lnTo>
                    <a:pt x="210674" y="510282"/>
                  </a:lnTo>
                  <a:cubicBezTo>
                    <a:pt x="196387" y="491397"/>
                    <a:pt x="180876" y="469801"/>
                    <a:pt x="165398" y="446484"/>
                  </a:cubicBezTo>
                  <a:close/>
                </a:path>
              </a:pathLst>
            </a:custGeom>
            <a:solidFill>
              <a:schemeClr val="bg1"/>
            </a:solidFill>
            <a:ln w="8467" cap="flat">
              <a:noFill/>
              <a:prstDash val="solid"/>
              <a:miter/>
            </a:ln>
          </p:spPr>
          <p:txBody>
            <a:bodyPr rtlCol="0" anchor="ctr"/>
            <a:lstStyle/>
            <a:p>
              <a:endParaRPr lang="en-US" sz="1400"/>
            </a:p>
          </p:txBody>
        </p:sp>
      </p:grpSp>
      <p:grpSp>
        <p:nvGrpSpPr>
          <p:cNvPr id="22" name="Group 21">
            <a:extLst>
              <a:ext uri="{FF2B5EF4-FFF2-40B4-BE49-F238E27FC236}">
                <a16:creationId xmlns:a16="http://schemas.microsoft.com/office/drawing/2014/main" id="{1B390EE0-382E-4D79-BB53-0FE6A8CAD9E0}"/>
              </a:ext>
            </a:extLst>
          </p:cNvPr>
          <p:cNvGrpSpPr/>
          <p:nvPr/>
        </p:nvGrpSpPr>
        <p:grpSpPr>
          <a:xfrm>
            <a:off x="6152762" y="3349155"/>
            <a:ext cx="3939503" cy="354200"/>
            <a:chOff x="3625070" y="4971055"/>
            <a:chExt cx="3939503" cy="354200"/>
          </a:xfrm>
        </p:grpSpPr>
        <p:sp>
          <p:nvSpPr>
            <p:cNvPr id="26" name="TextBox 25">
              <a:extLst>
                <a:ext uri="{FF2B5EF4-FFF2-40B4-BE49-F238E27FC236}">
                  <a16:creationId xmlns:a16="http://schemas.microsoft.com/office/drawing/2014/main" id="{097D42DC-4DC0-4853-BBEF-F437D731EC12}"/>
                </a:ext>
              </a:extLst>
            </p:cNvPr>
            <p:cNvSpPr txBox="1"/>
            <p:nvPr/>
          </p:nvSpPr>
          <p:spPr>
            <a:xfrm>
              <a:off x="4074381" y="4971055"/>
              <a:ext cx="3490192" cy="354200"/>
            </a:xfrm>
            <a:prstGeom prst="rect">
              <a:avLst/>
            </a:prstGeom>
            <a:noFill/>
          </p:spPr>
          <p:txBody>
            <a:bodyPr wrap="square">
              <a:spAutoFit/>
            </a:bodyPr>
            <a:lstStyle/>
            <a:p>
              <a:pPr>
                <a:lnSpc>
                  <a:spcPts val="2239"/>
                </a:lnSpc>
                <a:spcAft>
                  <a:spcPts val="600"/>
                </a:spcAft>
              </a:pPr>
              <a:r>
                <a:rPr lang="en-US" sz="1400" dirty="0">
                  <a:solidFill>
                    <a:schemeClr val="bg1"/>
                  </a:solidFill>
                  <a:latin typeface="Poppins Light" panose="00000400000000000000" pitchFamily="2" charset="0"/>
                  <a:cs typeface="Poppins Light" panose="00000400000000000000" pitchFamily="2" charset="0"/>
                </a:rPr>
                <a:t>917-213-9622</a:t>
              </a:r>
            </a:p>
          </p:txBody>
        </p:sp>
        <p:sp>
          <p:nvSpPr>
            <p:cNvPr id="27" name="Freeform: Shape 26">
              <a:extLst>
                <a:ext uri="{FF2B5EF4-FFF2-40B4-BE49-F238E27FC236}">
                  <a16:creationId xmlns:a16="http://schemas.microsoft.com/office/drawing/2014/main" id="{FE247095-CD1B-4760-A711-F5C1F5DBBE42}"/>
                </a:ext>
              </a:extLst>
            </p:cNvPr>
            <p:cNvSpPr>
              <a:spLocks noChangeAspect="1"/>
            </p:cNvSpPr>
            <p:nvPr/>
          </p:nvSpPr>
          <p:spPr>
            <a:xfrm>
              <a:off x="3625070" y="5018057"/>
              <a:ext cx="274320" cy="275328"/>
            </a:xfrm>
            <a:custGeom>
              <a:avLst/>
              <a:gdLst>
                <a:gd name="connsiteX0" fmla="*/ 399356 w 407910"/>
                <a:gd name="connsiteY0" fmla="*/ 315747 h 409409"/>
                <a:gd name="connsiteX1" fmla="*/ 337079 w 407910"/>
                <a:gd name="connsiteY1" fmla="*/ 251817 h 409409"/>
                <a:gd name="connsiteX2" fmla="*/ 310158 w 407910"/>
                <a:gd name="connsiteY2" fmla="*/ 238522 h 409409"/>
                <a:gd name="connsiteX3" fmla="*/ 291835 w 407910"/>
                <a:gd name="connsiteY3" fmla="*/ 244938 h 409409"/>
                <a:gd name="connsiteX4" fmla="*/ 255224 w 407910"/>
                <a:gd name="connsiteY4" fmla="*/ 276556 h 409409"/>
                <a:gd name="connsiteX5" fmla="*/ 202241 w 407910"/>
                <a:gd name="connsiteY5" fmla="*/ 242061 h 409409"/>
                <a:gd name="connsiteX6" fmla="*/ 137253 w 407910"/>
                <a:gd name="connsiteY6" fmla="*/ 164273 h 409409"/>
                <a:gd name="connsiteX7" fmla="*/ 131729 w 407910"/>
                <a:gd name="connsiteY7" fmla="*/ 153855 h 409409"/>
                <a:gd name="connsiteX8" fmla="*/ 164174 w 407910"/>
                <a:gd name="connsiteY8" fmla="*/ 116251 h 409409"/>
                <a:gd name="connsiteX9" fmla="*/ 157295 w 407910"/>
                <a:gd name="connsiteY9" fmla="*/ 70908 h 409409"/>
                <a:gd name="connsiteX10" fmla="*/ 93497 w 407910"/>
                <a:gd name="connsiteY10" fmla="*/ 8533 h 409409"/>
                <a:gd name="connsiteX11" fmla="*/ 70776 w 407910"/>
                <a:gd name="connsiteY11" fmla="*/ 0 h 409409"/>
                <a:gd name="connsiteX12" fmla="*/ 57977 w 407910"/>
                <a:gd name="connsiteY12" fmla="*/ 2348 h 409409"/>
                <a:gd name="connsiteX13" fmla="*/ 53710 w 407910"/>
                <a:gd name="connsiteY13" fmla="*/ 4928 h 409409"/>
                <a:gd name="connsiteX14" fmla="*/ 0 w 407910"/>
                <a:gd name="connsiteY14" fmla="*/ 108413 h 409409"/>
                <a:gd name="connsiteX15" fmla="*/ 101600 w 407910"/>
                <a:gd name="connsiteY15" fmla="*/ 292828 h 409409"/>
                <a:gd name="connsiteX16" fmla="*/ 299541 w 407910"/>
                <a:gd name="connsiteY16" fmla="*/ 409410 h 409409"/>
                <a:gd name="connsiteX17" fmla="*/ 299872 w 407910"/>
                <a:gd name="connsiteY17" fmla="*/ 409410 h 409409"/>
                <a:gd name="connsiteX18" fmla="*/ 402960 w 407910"/>
                <a:gd name="connsiteY18" fmla="*/ 355600 h 409409"/>
                <a:gd name="connsiteX19" fmla="*/ 404746 w 407910"/>
                <a:gd name="connsiteY19" fmla="*/ 352822 h 409409"/>
                <a:gd name="connsiteX20" fmla="*/ 405540 w 407910"/>
                <a:gd name="connsiteY20" fmla="*/ 351334 h 409409"/>
                <a:gd name="connsiteX21" fmla="*/ 399356 w 407910"/>
                <a:gd name="connsiteY21" fmla="*/ 315747 h 409409"/>
                <a:gd name="connsiteX22" fmla="*/ 387879 w 407910"/>
                <a:gd name="connsiteY22" fmla="*/ 343231 h 409409"/>
                <a:gd name="connsiteX23" fmla="*/ 386656 w 407910"/>
                <a:gd name="connsiteY23" fmla="*/ 345116 h 409409"/>
                <a:gd name="connsiteX24" fmla="*/ 299641 w 407910"/>
                <a:gd name="connsiteY24" fmla="*/ 389996 h 409409"/>
                <a:gd name="connsiteX25" fmla="*/ 299541 w 407910"/>
                <a:gd name="connsiteY25" fmla="*/ 399686 h 409409"/>
                <a:gd name="connsiteX26" fmla="*/ 299541 w 407910"/>
                <a:gd name="connsiteY26" fmla="*/ 389996 h 409409"/>
                <a:gd name="connsiteX27" fmla="*/ 115524 w 407910"/>
                <a:gd name="connsiteY27" fmla="*/ 279334 h 409409"/>
                <a:gd name="connsiteX28" fmla="*/ 19381 w 407910"/>
                <a:gd name="connsiteY28" fmla="*/ 108645 h 409409"/>
                <a:gd name="connsiteX29" fmla="*/ 64195 w 407910"/>
                <a:gd name="connsiteY29" fmla="*/ 21266 h 409409"/>
                <a:gd name="connsiteX30" fmla="*/ 66014 w 407910"/>
                <a:gd name="connsiteY30" fmla="*/ 20075 h 409409"/>
                <a:gd name="connsiteX31" fmla="*/ 70809 w 407910"/>
                <a:gd name="connsiteY31" fmla="*/ 19381 h 409409"/>
                <a:gd name="connsiteX32" fmla="*/ 80764 w 407910"/>
                <a:gd name="connsiteY32" fmla="*/ 23184 h 409409"/>
                <a:gd name="connsiteX33" fmla="*/ 143867 w 407910"/>
                <a:gd name="connsiteY33" fmla="*/ 84898 h 409409"/>
                <a:gd name="connsiteX34" fmla="*/ 144529 w 407910"/>
                <a:gd name="connsiteY34" fmla="*/ 85493 h 409409"/>
                <a:gd name="connsiteX35" fmla="*/ 148663 w 407910"/>
                <a:gd name="connsiteY35" fmla="*/ 104643 h 409409"/>
                <a:gd name="connsiteX36" fmla="*/ 112878 w 407910"/>
                <a:gd name="connsiteY36" fmla="*/ 145686 h 409409"/>
                <a:gd name="connsiteX37" fmla="*/ 108182 w 407910"/>
                <a:gd name="connsiteY37" fmla="*/ 150746 h 409409"/>
                <a:gd name="connsiteX38" fmla="*/ 120419 w 407910"/>
                <a:gd name="connsiteY38" fmla="*/ 173831 h 409409"/>
                <a:gd name="connsiteX39" fmla="*/ 189938 w 407910"/>
                <a:gd name="connsiteY39" fmla="*/ 257043 h 409409"/>
                <a:gd name="connsiteX40" fmla="*/ 252148 w 407910"/>
                <a:gd name="connsiteY40" fmla="*/ 296995 h 409409"/>
                <a:gd name="connsiteX41" fmla="*/ 258266 w 407910"/>
                <a:gd name="connsiteY41" fmla="*/ 300269 h 409409"/>
                <a:gd name="connsiteX42" fmla="*/ 263327 w 407910"/>
                <a:gd name="connsiteY42" fmla="*/ 295540 h 409409"/>
                <a:gd name="connsiteX43" fmla="*/ 303411 w 407910"/>
                <a:gd name="connsiteY43" fmla="*/ 260482 h 409409"/>
                <a:gd name="connsiteX44" fmla="*/ 310158 w 407910"/>
                <a:gd name="connsiteY44" fmla="*/ 257936 h 409409"/>
                <a:gd name="connsiteX45" fmla="*/ 322527 w 407910"/>
                <a:gd name="connsiteY45" fmla="*/ 264649 h 409409"/>
                <a:gd name="connsiteX46" fmla="*/ 323122 w 407910"/>
                <a:gd name="connsiteY46" fmla="*/ 265278 h 409409"/>
                <a:gd name="connsiteX47" fmla="*/ 384737 w 407910"/>
                <a:gd name="connsiteY47" fmla="*/ 328513 h 409409"/>
                <a:gd name="connsiteX48" fmla="*/ 387879 w 407910"/>
                <a:gd name="connsiteY48" fmla="*/ 343231 h 40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07910" h="409409">
                  <a:moveTo>
                    <a:pt x="399356" y="315747"/>
                  </a:moveTo>
                  <a:cubicBezTo>
                    <a:pt x="389268" y="304139"/>
                    <a:pt x="341478" y="256216"/>
                    <a:pt x="337079" y="251817"/>
                  </a:cubicBezTo>
                  <a:cubicBezTo>
                    <a:pt x="334863" y="249304"/>
                    <a:pt x="324611" y="238522"/>
                    <a:pt x="310158" y="238522"/>
                  </a:cubicBezTo>
                  <a:cubicBezTo>
                    <a:pt x="303676" y="238522"/>
                    <a:pt x="297491" y="240672"/>
                    <a:pt x="291835" y="244938"/>
                  </a:cubicBezTo>
                  <a:cubicBezTo>
                    <a:pt x="281285" y="252809"/>
                    <a:pt x="264616" y="267924"/>
                    <a:pt x="255224" y="276556"/>
                  </a:cubicBezTo>
                  <a:cubicBezTo>
                    <a:pt x="243781" y="270140"/>
                    <a:pt x="218546" y="255488"/>
                    <a:pt x="202241" y="242061"/>
                  </a:cubicBezTo>
                  <a:cubicBezTo>
                    <a:pt x="178329" y="222349"/>
                    <a:pt x="156997" y="196751"/>
                    <a:pt x="137253" y="164273"/>
                  </a:cubicBezTo>
                  <a:lnTo>
                    <a:pt x="131729" y="153855"/>
                  </a:lnTo>
                  <a:cubicBezTo>
                    <a:pt x="141982" y="142710"/>
                    <a:pt x="156534" y="126537"/>
                    <a:pt x="164174" y="116251"/>
                  </a:cubicBezTo>
                  <a:cubicBezTo>
                    <a:pt x="178362" y="97234"/>
                    <a:pt x="166059" y="78482"/>
                    <a:pt x="157295" y="70908"/>
                  </a:cubicBezTo>
                  <a:cubicBezTo>
                    <a:pt x="152731" y="66344"/>
                    <a:pt x="105073" y="18653"/>
                    <a:pt x="93497" y="8533"/>
                  </a:cubicBezTo>
                  <a:cubicBezTo>
                    <a:pt x="87081" y="2943"/>
                    <a:pt x="79210" y="0"/>
                    <a:pt x="70776" y="0"/>
                  </a:cubicBezTo>
                  <a:cubicBezTo>
                    <a:pt x="63897" y="0"/>
                    <a:pt x="58903" y="1951"/>
                    <a:pt x="57977" y="2348"/>
                  </a:cubicBezTo>
                  <a:lnTo>
                    <a:pt x="53710" y="4928"/>
                  </a:lnTo>
                  <a:cubicBezTo>
                    <a:pt x="29270" y="20638"/>
                    <a:pt x="1588" y="38431"/>
                    <a:pt x="0" y="108413"/>
                  </a:cubicBezTo>
                  <a:cubicBezTo>
                    <a:pt x="-66" y="178958"/>
                    <a:pt x="55430" y="247848"/>
                    <a:pt x="101600" y="292828"/>
                  </a:cubicBezTo>
                  <a:cubicBezTo>
                    <a:pt x="150019" y="346009"/>
                    <a:pt x="223672" y="409410"/>
                    <a:pt x="299541" y="409410"/>
                  </a:cubicBezTo>
                  <a:lnTo>
                    <a:pt x="299872" y="409410"/>
                  </a:lnTo>
                  <a:cubicBezTo>
                    <a:pt x="369524" y="407789"/>
                    <a:pt x="387284" y="380074"/>
                    <a:pt x="402960" y="355600"/>
                  </a:cubicBezTo>
                  <a:lnTo>
                    <a:pt x="404746" y="352822"/>
                  </a:lnTo>
                  <a:lnTo>
                    <a:pt x="405540" y="351334"/>
                  </a:lnTo>
                  <a:cubicBezTo>
                    <a:pt x="408550" y="344223"/>
                    <a:pt x="410600" y="328712"/>
                    <a:pt x="399356" y="315747"/>
                  </a:cubicBezTo>
                  <a:close/>
                  <a:moveTo>
                    <a:pt x="387879" y="343231"/>
                  </a:moveTo>
                  <a:lnTo>
                    <a:pt x="386656" y="345116"/>
                  </a:lnTo>
                  <a:cubicBezTo>
                    <a:pt x="371707" y="368465"/>
                    <a:pt x="358775" y="388640"/>
                    <a:pt x="299641" y="389996"/>
                  </a:cubicBezTo>
                  <a:lnTo>
                    <a:pt x="299541" y="399686"/>
                  </a:lnTo>
                  <a:lnTo>
                    <a:pt x="299541" y="389996"/>
                  </a:lnTo>
                  <a:cubicBezTo>
                    <a:pt x="227112" y="389996"/>
                    <a:pt x="153392" y="320907"/>
                    <a:pt x="115524" y="279334"/>
                  </a:cubicBezTo>
                  <a:cubicBezTo>
                    <a:pt x="71636" y="236571"/>
                    <a:pt x="19315" y="172178"/>
                    <a:pt x="19381" y="108645"/>
                  </a:cubicBezTo>
                  <a:cubicBezTo>
                    <a:pt x="20737" y="49213"/>
                    <a:pt x="40878" y="36248"/>
                    <a:pt x="64195" y="21266"/>
                  </a:cubicBezTo>
                  <a:lnTo>
                    <a:pt x="66014" y="20075"/>
                  </a:lnTo>
                  <a:cubicBezTo>
                    <a:pt x="66907" y="19811"/>
                    <a:pt x="68659" y="19381"/>
                    <a:pt x="70809" y="19381"/>
                  </a:cubicBezTo>
                  <a:cubicBezTo>
                    <a:pt x="74579" y="19381"/>
                    <a:pt x="77854" y="20638"/>
                    <a:pt x="80764" y="23184"/>
                  </a:cubicBezTo>
                  <a:cubicBezTo>
                    <a:pt x="92207" y="33139"/>
                    <a:pt x="143371" y="84369"/>
                    <a:pt x="143867" y="84898"/>
                  </a:cubicBezTo>
                  <a:lnTo>
                    <a:pt x="144529" y="85493"/>
                  </a:lnTo>
                  <a:cubicBezTo>
                    <a:pt x="145686" y="86453"/>
                    <a:pt x="155674" y="95250"/>
                    <a:pt x="148663" y="104643"/>
                  </a:cubicBezTo>
                  <a:cubicBezTo>
                    <a:pt x="142610" y="112779"/>
                    <a:pt x="129679" y="127628"/>
                    <a:pt x="112878" y="145686"/>
                  </a:cubicBezTo>
                  <a:lnTo>
                    <a:pt x="108182" y="150746"/>
                  </a:lnTo>
                  <a:lnTo>
                    <a:pt x="120419" y="173831"/>
                  </a:lnTo>
                  <a:cubicBezTo>
                    <a:pt x="141585" y="208723"/>
                    <a:pt x="164339" y="235942"/>
                    <a:pt x="189938" y="257043"/>
                  </a:cubicBezTo>
                  <a:cubicBezTo>
                    <a:pt x="212957" y="275994"/>
                    <a:pt x="250560" y="296135"/>
                    <a:pt x="252148" y="296995"/>
                  </a:cubicBezTo>
                  <a:lnTo>
                    <a:pt x="258266" y="300269"/>
                  </a:lnTo>
                  <a:lnTo>
                    <a:pt x="263327" y="295540"/>
                  </a:lnTo>
                  <a:cubicBezTo>
                    <a:pt x="267825" y="291339"/>
                    <a:pt x="290909" y="269842"/>
                    <a:pt x="303411" y="260482"/>
                  </a:cubicBezTo>
                  <a:cubicBezTo>
                    <a:pt x="305726" y="258763"/>
                    <a:pt x="307909" y="257936"/>
                    <a:pt x="310158" y="257936"/>
                  </a:cubicBezTo>
                  <a:cubicBezTo>
                    <a:pt x="315582" y="257936"/>
                    <a:pt x="320973" y="262797"/>
                    <a:pt x="322527" y="264649"/>
                  </a:cubicBezTo>
                  <a:lnTo>
                    <a:pt x="323122" y="265278"/>
                  </a:lnTo>
                  <a:cubicBezTo>
                    <a:pt x="323652" y="265807"/>
                    <a:pt x="374815" y="317070"/>
                    <a:pt x="384737" y="328513"/>
                  </a:cubicBezTo>
                  <a:cubicBezTo>
                    <a:pt x="389963" y="334499"/>
                    <a:pt x="388508" y="341180"/>
                    <a:pt x="387879" y="343231"/>
                  </a:cubicBezTo>
                  <a:close/>
                </a:path>
              </a:pathLst>
            </a:custGeom>
            <a:solidFill>
              <a:schemeClr val="bg1"/>
            </a:solidFill>
            <a:ln w="8467" cap="flat">
              <a:noFill/>
              <a:prstDash val="solid"/>
              <a:miter/>
            </a:ln>
          </p:spPr>
          <p:txBody>
            <a:bodyPr rtlCol="0" anchor="ctr"/>
            <a:lstStyle/>
            <a:p>
              <a:endParaRPr lang="en-US" sz="1400"/>
            </a:p>
          </p:txBody>
        </p:sp>
      </p:grpSp>
      <p:grpSp>
        <p:nvGrpSpPr>
          <p:cNvPr id="23" name="Group 22">
            <a:extLst>
              <a:ext uri="{FF2B5EF4-FFF2-40B4-BE49-F238E27FC236}">
                <a16:creationId xmlns:a16="http://schemas.microsoft.com/office/drawing/2014/main" id="{AC522B00-2E8C-416D-88F9-6B8B88620AB6}"/>
              </a:ext>
            </a:extLst>
          </p:cNvPr>
          <p:cNvGrpSpPr/>
          <p:nvPr/>
        </p:nvGrpSpPr>
        <p:grpSpPr>
          <a:xfrm>
            <a:off x="6105524" y="4343400"/>
            <a:ext cx="3986741" cy="369064"/>
            <a:chOff x="3577832" y="5920897"/>
            <a:chExt cx="3986741" cy="369064"/>
          </a:xfrm>
        </p:grpSpPr>
        <p:sp>
          <p:nvSpPr>
            <p:cNvPr id="24" name="TextBox 23">
              <a:extLst>
                <a:ext uri="{FF2B5EF4-FFF2-40B4-BE49-F238E27FC236}">
                  <a16:creationId xmlns:a16="http://schemas.microsoft.com/office/drawing/2014/main" id="{0B57CF6D-5127-46AC-AA36-FAC70F2989DA}"/>
                </a:ext>
              </a:extLst>
            </p:cNvPr>
            <p:cNvSpPr txBox="1"/>
            <p:nvPr/>
          </p:nvSpPr>
          <p:spPr>
            <a:xfrm>
              <a:off x="4074381" y="5920897"/>
              <a:ext cx="3490192" cy="354200"/>
            </a:xfrm>
            <a:prstGeom prst="rect">
              <a:avLst/>
            </a:prstGeom>
            <a:noFill/>
          </p:spPr>
          <p:txBody>
            <a:bodyPr wrap="square">
              <a:spAutoFit/>
            </a:bodyPr>
            <a:lstStyle/>
            <a:p>
              <a:pPr>
                <a:lnSpc>
                  <a:spcPts val="2239"/>
                </a:lnSpc>
                <a:spcAft>
                  <a:spcPts val="600"/>
                </a:spcAft>
              </a:pPr>
              <a:r>
                <a:rPr lang="en-US" sz="1400" dirty="0">
                  <a:solidFill>
                    <a:schemeClr val="bg1"/>
                  </a:solidFill>
                  <a:latin typeface="Poppins Light" panose="00000400000000000000" pitchFamily="2" charset="0"/>
                  <a:cs typeface="Poppins Light" panose="00000400000000000000" pitchFamily="2" charset="0"/>
                </a:rPr>
                <a:t>www.alsetpower.com</a:t>
              </a:r>
            </a:p>
          </p:txBody>
        </p:sp>
        <p:sp>
          <p:nvSpPr>
            <p:cNvPr id="25" name="Freeform: Shape 24">
              <a:extLst>
                <a:ext uri="{FF2B5EF4-FFF2-40B4-BE49-F238E27FC236}">
                  <a16:creationId xmlns:a16="http://schemas.microsoft.com/office/drawing/2014/main" id="{477E4841-819D-4B7F-8E0A-48C527575469}"/>
                </a:ext>
              </a:extLst>
            </p:cNvPr>
            <p:cNvSpPr>
              <a:spLocks noChangeAspect="1"/>
            </p:cNvSpPr>
            <p:nvPr/>
          </p:nvSpPr>
          <p:spPr>
            <a:xfrm>
              <a:off x="3577832" y="5921165"/>
              <a:ext cx="368796" cy="368796"/>
            </a:xfrm>
            <a:custGeom>
              <a:avLst/>
              <a:gdLst>
                <a:gd name="connsiteX0" fmla="*/ 175452 w 368796"/>
                <a:gd name="connsiteY0" fmla="*/ 18455 h 368796"/>
                <a:gd name="connsiteX1" fmla="*/ 175452 w 368796"/>
                <a:gd name="connsiteY1" fmla="*/ 88735 h 368796"/>
                <a:gd name="connsiteX2" fmla="*/ 93034 w 368796"/>
                <a:gd name="connsiteY2" fmla="*/ 88735 h 368796"/>
                <a:gd name="connsiteX3" fmla="*/ 175452 w 368796"/>
                <a:gd name="connsiteY3" fmla="*/ 18455 h 368796"/>
                <a:gd name="connsiteX4" fmla="*/ 175452 w 368796"/>
                <a:gd name="connsiteY4" fmla="*/ 106627 h 368796"/>
                <a:gd name="connsiteX5" fmla="*/ 175452 w 368796"/>
                <a:gd name="connsiteY5" fmla="*/ 175452 h 368796"/>
                <a:gd name="connsiteX6" fmla="*/ 72760 w 368796"/>
                <a:gd name="connsiteY6" fmla="*/ 175452 h 368796"/>
                <a:gd name="connsiteX7" fmla="*/ 85626 w 368796"/>
                <a:gd name="connsiteY7" fmla="*/ 106627 h 368796"/>
                <a:gd name="connsiteX8" fmla="*/ 48220 w 368796"/>
                <a:gd name="connsiteY8" fmla="*/ 88735 h 368796"/>
                <a:gd name="connsiteX9" fmla="*/ 105436 w 368796"/>
                <a:gd name="connsiteY9" fmla="*/ 37868 h 368796"/>
                <a:gd name="connsiteX10" fmla="*/ 91645 w 368796"/>
                <a:gd name="connsiteY10" fmla="*/ 55265 h 368796"/>
                <a:gd name="connsiteX11" fmla="*/ 73389 w 368796"/>
                <a:gd name="connsiteY11" fmla="*/ 88735 h 368796"/>
                <a:gd name="connsiteX12" fmla="*/ 18157 w 368796"/>
                <a:gd name="connsiteY12" fmla="*/ 175452 h 368796"/>
                <a:gd name="connsiteX13" fmla="*/ 37240 w 368796"/>
                <a:gd name="connsiteY13" fmla="*/ 106627 h 368796"/>
                <a:gd name="connsiteX14" fmla="*/ 66675 w 368796"/>
                <a:gd name="connsiteY14" fmla="*/ 106627 h 368796"/>
                <a:gd name="connsiteX15" fmla="*/ 54835 w 368796"/>
                <a:gd name="connsiteY15" fmla="*/ 175452 h 368796"/>
                <a:gd name="connsiteX16" fmla="*/ 175452 w 368796"/>
                <a:gd name="connsiteY16" fmla="*/ 193344 h 368796"/>
                <a:gd name="connsiteX17" fmla="*/ 175452 w 368796"/>
                <a:gd name="connsiteY17" fmla="*/ 262202 h 368796"/>
                <a:gd name="connsiteX18" fmla="*/ 85626 w 368796"/>
                <a:gd name="connsiteY18" fmla="*/ 262202 h 368796"/>
                <a:gd name="connsiteX19" fmla="*/ 72760 w 368796"/>
                <a:gd name="connsiteY19" fmla="*/ 193344 h 368796"/>
                <a:gd name="connsiteX20" fmla="*/ 175452 w 368796"/>
                <a:gd name="connsiteY20" fmla="*/ 280095 h 368796"/>
                <a:gd name="connsiteX21" fmla="*/ 175452 w 368796"/>
                <a:gd name="connsiteY21" fmla="*/ 350341 h 368796"/>
                <a:gd name="connsiteX22" fmla="*/ 93034 w 368796"/>
                <a:gd name="connsiteY22" fmla="*/ 280095 h 368796"/>
                <a:gd name="connsiteX23" fmla="*/ 73389 w 368796"/>
                <a:gd name="connsiteY23" fmla="*/ 280095 h 368796"/>
                <a:gd name="connsiteX24" fmla="*/ 91645 w 368796"/>
                <a:gd name="connsiteY24" fmla="*/ 313531 h 368796"/>
                <a:gd name="connsiteX25" fmla="*/ 105436 w 368796"/>
                <a:gd name="connsiteY25" fmla="*/ 330928 h 368796"/>
                <a:gd name="connsiteX26" fmla="*/ 48220 w 368796"/>
                <a:gd name="connsiteY26" fmla="*/ 280095 h 368796"/>
                <a:gd name="connsiteX27" fmla="*/ 66675 w 368796"/>
                <a:gd name="connsiteY27" fmla="*/ 262202 h 368796"/>
                <a:gd name="connsiteX28" fmla="*/ 37240 w 368796"/>
                <a:gd name="connsiteY28" fmla="*/ 262202 h 368796"/>
                <a:gd name="connsiteX29" fmla="*/ 18157 w 368796"/>
                <a:gd name="connsiteY29" fmla="*/ 193344 h 368796"/>
                <a:gd name="connsiteX30" fmla="*/ 54835 w 368796"/>
                <a:gd name="connsiteY30" fmla="*/ 193344 h 368796"/>
                <a:gd name="connsiteX31" fmla="*/ 66675 w 368796"/>
                <a:gd name="connsiteY31" fmla="*/ 262202 h 368796"/>
                <a:gd name="connsiteX32" fmla="*/ 350672 w 368796"/>
                <a:gd name="connsiteY32" fmla="*/ 175452 h 368796"/>
                <a:gd name="connsiteX33" fmla="*/ 313961 w 368796"/>
                <a:gd name="connsiteY33" fmla="*/ 175452 h 368796"/>
                <a:gd name="connsiteX34" fmla="*/ 302154 w 368796"/>
                <a:gd name="connsiteY34" fmla="*/ 106627 h 368796"/>
                <a:gd name="connsiteX35" fmla="*/ 331589 w 368796"/>
                <a:gd name="connsiteY35" fmla="*/ 106627 h 368796"/>
                <a:gd name="connsiteX36" fmla="*/ 350672 w 368796"/>
                <a:gd name="connsiteY36" fmla="*/ 175452 h 368796"/>
                <a:gd name="connsiteX37" fmla="*/ 350672 w 368796"/>
                <a:gd name="connsiteY37" fmla="*/ 193344 h 368796"/>
                <a:gd name="connsiteX38" fmla="*/ 331589 w 368796"/>
                <a:gd name="connsiteY38" fmla="*/ 262202 h 368796"/>
                <a:gd name="connsiteX39" fmla="*/ 302154 w 368796"/>
                <a:gd name="connsiteY39" fmla="*/ 262202 h 368796"/>
                <a:gd name="connsiteX40" fmla="*/ 313961 w 368796"/>
                <a:gd name="connsiteY40" fmla="*/ 193344 h 368796"/>
                <a:gd name="connsiteX41" fmla="*/ 193344 w 368796"/>
                <a:gd name="connsiteY41" fmla="*/ 88735 h 368796"/>
                <a:gd name="connsiteX42" fmla="*/ 193344 w 368796"/>
                <a:gd name="connsiteY42" fmla="*/ 18455 h 368796"/>
                <a:gd name="connsiteX43" fmla="*/ 275795 w 368796"/>
                <a:gd name="connsiteY43" fmla="*/ 88735 h 368796"/>
                <a:gd name="connsiteX44" fmla="*/ 295440 w 368796"/>
                <a:gd name="connsiteY44" fmla="*/ 88735 h 368796"/>
                <a:gd name="connsiteX45" fmla="*/ 277184 w 368796"/>
                <a:gd name="connsiteY45" fmla="*/ 55265 h 368796"/>
                <a:gd name="connsiteX46" fmla="*/ 263393 w 368796"/>
                <a:gd name="connsiteY46" fmla="*/ 37868 h 368796"/>
                <a:gd name="connsiteX47" fmla="*/ 320609 w 368796"/>
                <a:gd name="connsiteY47" fmla="*/ 88735 h 368796"/>
                <a:gd name="connsiteX48" fmla="*/ 296069 w 368796"/>
                <a:gd name="connsiteY48" fmla="*/ 175452 h 368796"/>
                <a:gd name="connsiteX49" fmla="*/ 193344 w 368796"/>
                <a:gd name="connsiteY49" fmla="*/ 175452 h 368796"/>
                <a:gd name="connsiteX50" fmla="*/ 193344 w 368796"/>
                <a:gd name="connsiteY50" fmla="*/ 106627 h 368796"/>
                <a:gd name="connsiteX51" fmla="*/ 283203 w 368796"/>
                <a:gd name="connsiteY51" fmla="*/ 106627 h 368796"/>
                <a:gd name="connsiteX52" fmla="*/ 296069 w 368796"/>
                <a:gd name="connsiteY52" fmla="*/ 175452 h 368796"/>
                <a:gd name="connsiteX53" fmla="*/ 193344 w 368796"/>
                <a:gd name="connsiteY53" fmla="*/ 280095 h 368796"/>
                <a:gd name="connsiteX54" fmla="*/ 275795 w 368796"/>
                <a:gd name="connsiteY54" fmla="*/ 280095 h 368796"/>
                <a:gd name="connsiteX55" fmla="*/ 193344 w 368796"/>
                <a:gd name="connsiteY55" fmla="*/ 350341 h 368796"/>
                <a:gd name="connsiteX56" fmla="*/ 193344 w 368796"/>
                <a:gd name="connsiteY56" fmla="*/ 262202 h 368796"/>
                <a:gd name="connsiteX57" fmla="*/ 193344 w 368796"/>
                <a:gd name="connsiteY57" fmla="*/ 193344 h 368796"/>
                <a:gd name="connsiteX58" fmla="*/ 296069 w 368796"/>
                <a:gd name="connsiteY58" fmla="*/ 193344 h 368796"/>
                <a:gd name="connsiteX59" fmla="*/ 283203 w 368796"/>
                <a:gd name="connsiteY59" fmla="*/ 262202 h 368796"/>
                <a:gd name="connsiteX60" fmla="*/ 320576 w 368796"/>
                <a:gd name="connsiteY60" fmla="*/ 280095 h 368796"/>
                <a:gd name="connsiteX61" fmla="*/ 263393 w 368796"/>
                <a:gd name="connsiteY61" fmla="*/ 330928 h 368796"/>
                <a:gd name="connsiteX62" fmla="*/ 277184 w 368796"/>
                <a:gd name="connsiteY62" fmla="*/ 313531 h 368796"/>
                <a:gd name="connsiteX63" fmla="*/ 295440 w 368796"/>
                <a:gd name="connsiteY63" fmla="*/ 280095 h 368796"/>
                <a:gd name="connsiteX64" fmla="*/ 346670 w 368796"/>
                <a:gd name="connsiteY64" fmla="*/ 96838 h 368796"/>
                <a:gd name="connsiteX65" fmla="*/ 346571 w 368796"/>
                <a:gd name="connsiteY65" fmla="*/ 96705 h 368796"/>
                <a:gd name="connsiteX66" fmla="*/ 343859 w 368796"/>
                <a:gd name="connsiteY66" fmla="*/ 91843 h 368796"/>
                <a:gd name="connsiteX67" fmla="*/ 343429 w 368796"/>
                <a:gd name="connsiteY67" fmla="*/ 91116 h 368796"/>
                <a:gd name="connsiteX68" fmla="*/ 343165 w 368796"/>
                <a:gd name="connsiteY68" fmla="*/ 90719 h 368796"/>
                <a:gd name="connsiteX69" fmla="*/ 277217 w 368796"/>
                <a:gd name="connsiteY69" fmla="*/ 25102 h 368796"/>
                <a:gd name="connsiteX70" fmla="*/ 184415 w 368796"/>
                <a:gd name="connsiteY70" fmla="*/ 0 h 368796"/>
                <a:gd name="connsiteX71" fmla="*/ 91579 w 368796"/>
                <a:gd name="connsiteY71" fmla="*/ 25102 h 368796"/>
                <a:gd name="connsiteX72" fmla="*/ 25598 w 368796"/>
                <a:gd name="connsiteY72" fmla="*/ 90785 h 368796"/>
                <a:gd name="connsiteX73" fmla="*/ 25433 w 368796"/>
                <a:gd name="connsiteY73" fmla="*/ 91083 h 368796"/>
                <a:gd name="connsiteX74" fmla="*/ 25367 w 368796"/>
                <a:gd name="connsiteY74" fmla="*/ 91182 h 368796"/>
                <a:gd name="connsiteX75" fmla="*/ 25334 w 368796"/>
                <a:gd name="connsiteY75" fmla="*/ 91248 h 368796"/>
                <a:gd name="connsiteX76" fmla="*/ 25102 w 368796"/>
                <a:gd name="connsiteY76" fmla="*/ 91645 h 368796"/>
                <a:gd name="connsiteX77" fmla="*/ 0 w 368796"/>
                <a:gd name="connsiteY77" fmla="*/ 184415 h 368796"/>
                <a:gd name="connsiteX78" fmla="*/ 22093 w 368796"/>
                <a:gd name="connsiteY78" fmla="*/ 271793 h 368796"/>
                <a:gd name="connsiteX79" fmla="*/ 22192 w 368796"/>
                <a:gd name="connsiteY79" fmla="*/ 271992 h 368796"/>
                <a:gd name="connsiteX80" fmla="*/ 25235 w 368796"/>
                <a:gd name="connsiteY80" fmla="*/ 277383 h 368796"/>
                <a:gd name="connsiteX81" fmla="*/ 25400 w 368796"/>
                <a:gd name="connsiteY81" fmla="*/ 277680 h 368796"/>
                <a:gd name="connsiteX82" fmla="*/ 25598 w 368796"/>
                <a:gd name="connsiteY82" fmla="*/ 277978 h 368796"/>
                <a:gd name="connsiteX83" fmla="*/ 91612 w 368796"/>
                <a:gd name="connsiteY83" fmla="*/ 343694 h 368796"/>
                <a:gd name="connsiteX84" fmla="*/ 184415 w 368796"/>
                <a:gd name="connsiteY84" fmla="*/ 368796 h 368796"/>
                <a:gd name="connsiteX85" fmla="*/ 277217 w 368796"/>
                <a:gd name="connsiteY85" fmla="*/ 343694 h 368796"/>
                <a:gd name="connsiteX86" fmla="*/ 343198 w 368796"/>
                <a:gd name="connsiteY86" fmla="*/ 278044 h 368796"/>
                <a:gd name="connsiteX87" fmla="*/ 343429 w 368796"/>
                <a:gd name="connsiteY87" fmla="*/ 277680 h 368796"/>
                <a:gd name="connsiteX88" fmla="*/ 343760 w 368796"/>
                <a:gd name="connsiteY88" fmla="*/ 277085 h 368796"/>
                <a:gd name="connsiteX89" fmla="*/ 346538 w 368796"/>
                <a:gd name="connsiteY89" fmla="*/ 272190 h 368796"/>
                <a:gd name="connsiteX90" fmla="*/ 346670 w 368796"/>
                <a:gd name="connsiteY90" fmla="*/ 271992 h 368796"/>
                <a:gd name="connsiteX91" fmla="*/ 346803 w 368796"/>
                <a:gd name="connsiteY91" fmla="*/ 271661 h 368796"/>
                <a:gd name="connsiteX92" fmla="*/ 368796 w 368796"/>
                <a:gd name="connsiteY92" fmla="*/ 184415 h 368796"/>
                <a:gd name="connsiteX93" fmla="*/ 346803 w 368796"/>
                <a:gd name="connsiteY93" fmla="*/ 97102 h 368796"/>
                <a:gd name="connsiteX94" fmla="*/ 346670 w 368796"/>
                <a:gd name="connsiteY94" fmla="*/ 96838 h 3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68796" h="368796">
                  <a:moveTo>
                    <a:pt x="175452" y="18455"/>
                  </a:moveTo>
                  <a:lnTo>
                    <a:pt x="175452" y="88735"/>
                  </a:lnTo>
                  <a:lnTo>
                    <a:pt x="93034" y="88735"/>
                  </a:lnTo>
                  <a:cubicBezTo>
                    <a:pt x="112249" y="48187"/>
                    <a:pt x="142478" y="22390"/>
                    <a:pt x="175452" y="18455"/>
                  </a:cubicBezTo>
                  <a:close/>
                  <a:moveTo>
                    <a:pt x="175452" y="106627"/>
                  </a:moveTo>
                  <a:lnTo>
                    <a:pt x="175452" y="175452"/>
                  </a:lnTo>
                  <a:lnTo>
                    <a:pt x="72760" y="175452"/>
                  </a:lnTo>
                  <a:cubicBezTo>
                    <a:pt x="73620" y="151474"/>
                    <a:pt x="78052" y="127827"/>
                    <a:pt x="85626" y="106627"/>
                  </a:cubicBezTo>
                  <a:close/>
                  <a:moveTo>
                    <a:pt x="48220" y="88735"/>
                  </a:moveTo>
                  <a:cubicBezTo>
                    <a:pt x="63169" y="67535"/>
                    <a:pt x="82848" y="50105"/>
                    <a:pt x="105436" y="37868"/>
                  </a:cubicBezTo>
                  <a:cubicBezTo>
                    <a:pt x="100575" y="43160"/>
                    <a:pt x="95978" y="48981"/>
                    <a:pt x="91645" y="55265"/>
                  </a:cubicBezTo>
                  <a:cubicBezTo>
                    <a:pt x="84667" y="65418"/>
                    <a:pt x="78515" y="76663"/>
                    <a:pt x="73389" y="88735"/>
                  </a:cubicBezTo>
                  <a:close/>
                  <a:moveTo>
                    <a:pt x="18157" y="175452"/>
                  </a:moveTo>
                  <a:cubicBezTo>
                    <a:pt x="19447" y="151474"/>
                    <a:pt x="25995" y="127827"/>
                    <a:pt x="37240" y="106627"/>
                  </a:cubicBezTo>
                  <a:lnTo>
                    <a:pt x="66675" y="106627"/>
                  </a:lnTo>
                  <a:cubicBezTo>
                    <a:pt x="59597" y="128257"/>
                    <a:pt x="55629" y="151342"/>
                    <a:pt x="54835" y="175452"/>
                  </a:cubicBezTo>
                  <a:close/>
                  <a:moveTo>
                    <a:pt x="175452" y="193344"/>
                  </a:moveTo>
                  <a:lnTo>
                    <a:pt x="175452" y="262202"/>
                  </a:lnTo>
                  <a:lnTo>
                    <a:pt x="85626" y="262202"/>
                  </a:lnTo>
                  <a:cubicBezTo>
                    <a:pt x="78052" y="240969"/>
                    <a:pt x="73620" y="217322"/>
                    <a:pt x="72760" y="193344"/>
                  </a:cubicBezTo>
                  <a:close/>
                  <a:moveTo>
                    <a:pt x="175452" y="280095"/>
                  </a:moveTo>
                  <a:lnTo>
                    <a:pt x="175452" y="350341"/>
                  </a:lnTo>
                  <a:cubicBezTo>
                    <a:pt x="142478" y="346406"/>
                    <a:pt x="112249" y="320642"/>
                    <a:pt x="93034" y="280095"/>
                  </a:cubicBezTo>
                  <a:close/>
                  <a:moveTo>
                    <a:pt x="73389" y="280095"/>
                  </a:moveTo>
                  <a:cubicBezTo>
                    <a:pt x="78515" y="292133"/>
                    <a:pt x="84667" y="303378"/>
                    <a:pt x="91645" y="313531"/>
                  </a:cubicBezTo>
                  <a:cubicBezTo>
                    <a:pt x="95978" y="319815"/>
                    <a:pt x="100575" y="325636"/>
                    <a:pt x="105436" y="330928"/>
                  </a:cubicBezTo>
                  <a:cubicBezTo>
                    <a:pt x="82848" y="318691"/>
                    <a:pt x="63169" y="301261"/>
                    <a:pt x="48220" y="280095"/>
                  </a:cubicBezTo>
                  <a:close/>
                  <a:moveTo>
                    <a:pt x="66675" y="262202"/>
                  </a:moveTo>
                  <a:lnTo>
                    <a:pt x="37240" y="262202"/>
                  </a:lnTo>
                  <a:cubicBezTo>
                    <a:pt x="25995" y="241002"/>
                    <a:pt x="19447" y="217355"/>
                    <a:pt x="18157" y="193344"/>
                  </a:cubicBezTo>
                  <a:lnTo>
                    <a:pt x="54835" y="193344"/>
                  </a:lnTo>
                  <a:cubicBezTo>
                    <a:pt x="55662" y="217454"/>
                    <a:pt x="59630" y="240572"/>
                    <a:pt x="66675" y="262202"/>
                  </a:cubicBezTo>
                  <a:close/>
                  <a:moveTo>
                    <a:pt x="350672" y="175452"/>
                  </a:moveTo>
                  <a:lnTo>
                    <a:pt x="313961" y="175452"/>
                  </a:lnTo>
                  <a:cubicBezTo>
                    <a:pt x="313167" y="151342"/>
                    <a:pt x="309199" y="128257"/>
                    <a:pt x="302154" y="106627"/>
                  </a:cubicBezTo>
                  <a:lnTo>
                    <a:pt x="331589" y="106627"/>
                  </a:lnTo>
                  <a:cubicBezTo>
                    <a:pt x="342834" y="127827"/>
                    <a:pt x="349382" y="151474"/>
                    <a:pt x="350672" y="175452"/>
                  </a:cubicBezTo>
                  <a:close/>
                  <a:moveTo>
                    <a:pt x="350672" y="193344"/>
                  </a:moveTo>
                  <a:cubicBezTo>
                    <a:pt x="349382" y="217355"/>
                    <a:pt x="342834" y="241002"/>
                    <a:pt x="331589" y="262202"/>
                  </a:cubicBezTo>
                  <a:lnTo>
                    <a:pt x="302154" y="262202"/>
                  </a:lnTo>
                  <a:cubicBezTo>
                    <a:pt x="309199" y="240572"/>
                    <a:pt x="313167" y="217454"/>
                    <a:pt x="313961" y="193344"/>
                  </a:cubicBezTo>
                  <a:close/>
                  <a:moveTo>
                    <a:pt x="193344" y="88735"/>
                  </a:moveTo>
                  <a:lnTo>
                    <a:pt x="193344" y="18455"/>
                  </a:lnTo>
                  <a:cubicBezTo>
                    <a:pt x="226351" y="22390"/>
                    <a:pt x="256580" y="48187"/>
                    <a:pt x="275795" y="88735"/>
                  </a:cubicBezTo>
                  <a:close/>
                  <a:moveTo>
                    <a:pt x="295440" y="88735"/>
                  </a:moveTo>
                  <a:cubicBezTo>
                    <a:pt x="290314" y="76663"/>
                    <a:pt x="284163" y="65418"/>
                    <a:pt x="277184" y="55265"/>
                  </a:cubicBezTo>
                  <a:cubicBezTo>
                    <a:pt x="272852" y="48981"/>
                    <a:pt x="268221" y="43160"/>
                    <a:pt x="263393" y="37868"/>
                  </a:cubicBezTo>
                  <a:cubicBezTo>
                    <a:pt x="285982" y="50105"/>
                    <a:pt x="305660" y="67535"/>
                    <a:pt x="320609" y="88735"/>
                  </a:cubicBezTo>
                  <a:close/>
                  <a:moveTo>
                    <a:pt x="296069" y="175452"/>
                  </a:moveTo>
                  <a:lnTo>
                    <a:pt x="193344" y="175452"/>
                  </a:lnTo>
                  <a:lnTo>
                    <a:pt x="193344" y="106627"/>
                  </a:lnTo>
                  <a:lnTo>
                    <a:pt x="283203" y="106627"/>
                  </a:lnTo>
                  <a:cubicBezTo>
                    <a:pt x="290777" y="127827"/>
                    <a:pt x="295209" y="151474"/>
                    <a:pt x="296069" y="175452"/>
                  </a:cubicBezTo>
                  <a:close/>
                  <a:moveTo>
                    <a:pt x="193344" y="280095"/>
                  </a:moveTo>
                  <a:lnTo>
                    <a:pt x="275795" y="280095"/>
                  </a:lnTo>
                  <a:cubicBezTo>
                    <a:pt x="256580" y="320642"/>
                    <a:pt x="226351" y="346406"/>
                    <a:pt x="193344" y="350341"/>
                  </a:cubicBezTo>
                  <a:close/>
                  <a:moveTo>
                    <a:pt x="193344" y="262202"/>
                  </a:moveTo>
                  <a:lnTo>
                    <a:pt x="193344" y="193344"/>
                  </a:lnTo>
                  <a:lnTo>
                    <a:pt x="296069" y="193344"/>
                  </a:lnTo>
                  <a:cubicBezTo>
                    <a:pt x="295209" y="217322"/>
                    <a:pt x="290777" y="240969"/>
                    <a:pt x="283203" y="262202"/>
                  </a:cubicBezTo>
                  <a:close/>
                  <a:moveTo>
                    <a:pt x="320576" y="280095"/>
                  </a:moveTo>
                  <a:cubicBezTo>
                    <a:pt x="305660" y="301261"/>
                    <a:pt x="285982" y="318691"/>
                    <a:pt x="263393" y="330928"/>
                  </a:cubicBezTo>
                  <a:cubicBezTo>
                    <a:pt x="268221" y="325636"/>
                    <a:pt x="272852" y="319815"/>
                    <a:pt x="277184" y="313531"/>
                  </a:cubicBezTo>
                  <a:cubicBezTo>
                    <a:pt x="284163" y="303378"/>
                    <a:pt x="290281" y="292133"/>
                    <a:pt x="295440" y="280095"/>
                  </a:cubicBezTo>
                  <a:close/>
                  <a:moveTo>
                    <a:pt x="346670" y="96838"/>
                  </a:moveTo>
                  <a:lnTo>
                    <a:pt x="346571" y="96705"/>
                  </a:lnTo>
                  <a:cubicBezTo>
                    <a:pt x="345777" y="95184"/>
                    <a:pt x="344851" y="93596"/>
                    <a:pt x="343859" y="91843"/>
                  </a:cubicBezTo>
                  <a:lnTo>
                    <a:pt x="343429" y="91116"/>
                  </a:lnTo>
                  <a:cubicBezTo>
                    <a:pt x="343363" y="90984"/>
                    <a:pt x="343264" y="90851"/>
                    <a:pt x="343165" y="90719"/>
                  </a:cubicBezTo>
                  <a:cubicBezTo>
                    <a:pt x="327157" y="63665"/>
                    <a:pt x="304370" y="40977"/>
                    <a:pt x="277217" y="25102"/>
                  </a:cubicBezTo>
                  <a:cubicBezTo>
                    <a:pt x="249138" y="8698"/>
                    <a:pt x="217058" y="0"/>
                    <a:pt x="184415" y="0"/>
                  </a:cubicBezTo>
                  <a:cubicBezTo>
                    <a:pt x="151772" y="0"/>
                    <a:pt x="119691" y="8698"/>
                    <a:pt x="91579" y="25102"/>
                  </a:cubicBezTo>
                  <a:cubicBezTo>
                    <a:pt x="64459" y="41010"/>
                    <a:pt x="41639" y="63698"/>
                    <a:pt x="25598" y="90785"/>
                  </a:cubicBezTo>
                  <a:cubicBezTo>
                    <a:pt x="25532" y="90884"/>
                    <a:pt x="25499" y="90984"/>
                    <a:pt x="25433" y="91083"/>
                  </a:cubicBezTo>
                  <a:lnTo>
                    <a:pt x="25367" y="91182"/>
                  </a:lnTo>
                  <a:cubicBezTo>
                    <a:pt x="25367" y="91182"/>
                    <a:pt x="25334" y="91215"/>
                    <a:pt x="25334" y="91248"/>
                  </a:cubicBezTo>
                  <a:lnTo>
                    <a:pt x="25102" y="91645"/>
                  </a:lnTo>
                  <a:cubicBezTo>
                    <a:pt x="8698" y="119724"/>
                    <a:pt x="0" y="151805"/>
                    <a:pt x="0" y="184415"/>
                  </a:cubicBezTo>
                  <a:cubicBezTo>
                    <a:pt x="0" y="214875"/>
                    <a:pt x="7640" y="245103"/>
                    <a:pt x="22093" y="271793"/>
                  </a:cubicBezTo>
                  <a:cubicBezTo>
                    <a:pt x="22126" y="271859"/>
                    <a:pt x="22159" y="271926"/>
                    <a:pt x="22192" y="271992"/>
                  </a:cubicBezTo>
                  <a:cubicBezTo>
                    <a:pt x="23118" y="273678"/>
                    <a:pt x="24110" y="275464"/>
                    <a:pt x="25235" y="277383"/>
                  </a:cubicBezTo>
                  <a:lnTo>
                    <a:pt x="25400" y="277680"/>
                  </a:lnTo>
                  <a:cubicBezTo>
                    <a:pt x="25466" y="277779"/>
                    <a:pt x="25532" y="277879"/>
                    <a:pt x="25598" y="277978"/>
                  </a:cubicBezTo>
                  <a:cubicBezTo>
                    <a:pt x="41606" y="305065"/>
                    <a:pt x="64426" y="327786"/>
                    <a:pt x="91612" y="343694"/>
                  </a:cubicBezTo>
                  <a:cubicBezTo>
                    <a:pt x="119691" y="360098"/>
                    <a:pt x="151772" y="368796"/>
                    <a:pt x="184415" y="368796"/>
                  </a:cubicBezTo>
                  <a:cubicBezTo>
                    <a:pt x="217058" y="368796"/>
                    <a:pt x="249138" y="360098"/>
                    <a:pt x="277217" y="343694"/>
                  </a:cubicBezTo>
                  <a:cubicBezTo>
                    <a:pt x="304370" y="327819"/>
                    <a:pt x="327157" y="305131"/>
                    <a:pt x="343198" y="278044"/>
                  </a:cubicBezTo>
                  <a:cubicBezTo>
                    <a:pt x="343264" y="277945"/>
                    <a:pt x="343363" y="277813"/>
                    <a:pt x="343429" y="277680"/>
                  </a:cubicBezTo>
                  <a:lnTo>
                    <a:pt x="343760" y="277085"/>
                  </a:lnTo>
                  <a:cubicBezTo>
                    <a:pt x="344818" y="275299"/>
                    <a:pt x="345711" y="273678"/>
                    <a:pt x="346538" y="272190"/>
                  </a:cubicBezTo>
                  <a:lnTo>
                    <a:pt x="346670" y="271992"/>
                  </a:lnTo>
                  <a:cubicBezTo>
                    <a:pt x="346703" y="271859"/>
                    <a:pt x="346770" y="271760"/>
                    <a:pt x="346803" y="271661"/>
                  </a:cubicBezTo>
                  <a:cubicBezTo>
                    <a:pt x="361189" y="244971"/>
                    <a:pt x="368796" y="214809"/>
                    <a:pt x="368796" y="184415"/>
                  </a:cubicBezTo>
                  <a:cubicBezTo>
                    <a:pt x="368796" y="153954"/>
                    <a:pt x="361189" y="123792"/>
                    <a:pt x="346803" y="97102"/>
                  </a:cubicBezTo>
                  <a:cubicBezTo>
                    <a:pt x="346736" y="97003"/>
                    <a:pt x="346703" y="96904"/>
                    <a:pt x="346670" y="96838"/>
                  </a:cubicBezTo>
                </a:path>
              </a:pathLst>
            </a:custGeom>
            <a:solidFill>
              <a:schemeClr val="bg1"/>
            </a:solidFill>
            <a:ln w="8467" cap="flat">
              <a:noFill/>
              <a:prstDash val="solid"/>
              <a:miter/>
            </a:ln>
          </p:spPr>
          <p:txBody>
            <a:bodyPr rtlCol="0" anchor="ctr"/>
            <a:lstStyle/>
            <a:p>
              <a:endParaRPr lang="en-US" sz="1400"/>
            </a:p>
          </p:txBody>
        </p:sp>
      </p:grpSp>
      <p:sp>
        <p:nvSpPr>
          <p:cNvPr id="19" name="Rectangle 18">
            <a:extLst>
              <a:ext uri="{FF2B5EF4-FFF2-40B4-BE49-F238E27FC236}">
                <a16:creationId xmlns:a16="http://schemas.microsoft.com/office/drawing/2014/main" id="{11E18A85-A306-49A5-9E30-48ECA2C046F4}"/>
              </a:ext>
            </a:extLst>
          </p:cNvPr>
          <p:cNvSpPr/>
          <p:nvPr/>
        </p:nvSpPr>
        <p:spPr>
          <a:xfrm>
            <a:off x="10561038" y="6578600"/>
            <a:ext cx="916772" cy="123111"/>
          </a:xfrm>
          <a:prstGeom prst="rect">
            <a:avLst/>
          </a:prstGeom>
        </p:spPr>
        <p:txBody>
          <a:bodyPr wrap="square" lIns="0" tIns="0" rIns="0" bIns="0">
            <a:spAutoFit/>
          </a:bodyPr>
          <a:lstStyle/>
          <a:p>
            <a:pPr algn="r"/>
            <a:fld id="{6D6B0ABC-6260-42CB-B8BD-84DA2F22F3DD}" type="slidenum">
              <a:rPr lang="en-IN" sz="800" smtClean="0">
                <a:solidFill>
                  <a:schemeClr val="bg1"/>
                </a:solidFill>
                <a:latin typeface="Poppins Light" panose="00000400000000000000" pitchFamily="2" charset="0"/>
                <a:cs typeface="Poppins Light" panose="00000400000000000000" pitchFamily="2" charset="0"/>
              </a:rPr>
              <a:pPr algn="r"/>
              <a:t>25</a:t>
            </a:fld>
            <a:endParaRPr lang="en-IN" sz="800" dirty="0">
              <a:solidFill>
                <a:schemeClr val="bg1"/>
              </a:solidFill>
              <a:latin typeface="Poppins Light" panose="00000400000000000000" pitchFamily="2" charset="0"/>
              <a:cs typeface="Poppins Light" panose="000004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685621" y="2689812"/>
            <a:ext cx="1692670" cy="3688272"/>
            <a:chOff x="0" y="0"/>
            <a:chExt cx="7013594" cy="15282389"/>
          </a:xfrm>
        </p:grpSpPr>
        <p:sp>
          <p:nvSpPr>
            <p:cNvPr id="3" name="Freeform 3"/>
            <p:cNvSpPr/>
            <p:nvPr/>
          </p:nvSpPr>
          <p:spPr>
            <a:xfrm>
              <a:off x="0" y="0"/>
              <a:ext cx="7013594" cy="15282390"/>
            </a:xfrm>
            <a:custGeom>
              <a:avLst/>
              <a:gdLst/>
              <a:ahLst/>
              <a:cxnLst/>
              <a:rect l="l" t="t" r="r" b="b"/>
              <a:pathLst>
                <a:path w="7013594" h="15282390">
                  <a:moveTo>
                    <a:pt x="7013594" y="15282390"/>
                  </a:moveTo>
                  <a:lnTo>
                    <a:pt x="0" y="15282390"/>
                  </a:lnTo>
                  <a:lnTo>
                    <a:pt x="0" y="0"/>
                  </a:lnTo>
                  <a:lnTo>
                    <a:pt x="7013594" y="15282390"/>
                  </a:lnTo>
                  <a:close/>
                </a:path>
              </a:pathLst>
            </a:custGeom>
            <a:solidFill>
              <a:srgbClr val="02A54B"/>
            </a:solidFill>
          </p:spPr>
        </p:sp>
      </p:grpSp>
      <p:sp>
        <p:nvSpPr>
          <p:cNvPr id="9" name="TextBox 8">
            <a:extLst>
              <a:ext uri="{FF2B5EF4-FFF2-40B4-BE49-F238E27FC236}">
                <a16:creationId xmlns:a16="http://schemas.microsoft.com/office/drawing/2014/main" id="{E078E1FD-B79C-4480-A6C3-029F9B0CBA18}"/>
              </a:ext>
            </a:extLst>
          </p:cNvPr>
          <p:cNvSpPr txBox="1"/>
          <p:nvPr/>
        </p:nvSpPr>
        <p:spPr>
          <a:xfrm>
            <a:off x="685621" y="564785"/>
            <a:ext cx="6881607" cy="410241"/>
          </a:xfrm>
          <a:prstGeom prst="rect">
            <a:avLst/>
          </a:prstGeom>
        </p:spPr>
        <p:txBody>
          <a:bodyPr wrap="square" lIns="0" tIns="0" rIns="0" bIns="0" rtlCol="0" anchor="t">
            <a:spAutoFit/>
          </a:bodyPr>
          <a:lstStyle/>
          <a:p>
            <a:pPr>
              <a:spcBef>
                <a:spcPct val="0"/>
              </a:spcBef>
            </a:pPr>
            <a:r>
              <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rPr>
              <a:t>Kakamega Zero-Waste Seven WTEG Power Plants – Circular Economy</a:t>
            </a:r>
          </a:p>
          <a:p>
            <a:pPr>
              <a:spcBef>
                <a:spcPct val="0"/>
              </a:spcBef>
            </a:pPr>
            <a:endPar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endParaRPr>
          </a:p>
        </p:txBody>
      </p:sp>
      <p:sp>
        <p:nvSpPr>
          <p:cNvPr id="10" name="TextBox 9">
            <a:extLst>
              <a:ext uri="{FF2B5EF4-FFF2-40B4-BE49-F238E27FC236}">
                <a16:creationId xmlns:a16="http://schemas.microsoft.com/office/drawing/2014/main" id="{51DA4026-35CD-41F4-BA0F-C324A3B2EE58}"/>
              </a:ext>
            </a:extLst>
          </p:cNvPr>
          <p:cNvSpPr txBox="1"/>
          <p:nvPr/>
        </p:nvSpPr>
        <p:spPr>
          <a:xfrm>
            <a:off x="698318" y="1194382"/>
            <a:ext cx="10804885" cy="1070954"/>
          </a:xfrm>
          <a:prstGeom prst="rect">
            <a:avLst/>
          </a:prstGeom>
          <a:noFill/>
        </p:spPr>
        <p:txBody>
          <a:bodyPr wrap="square" lIns="0" tIns="0" rIns="0" bIns="0">
            <a:noAutofit/>
          </a:bodyPr>
          <a:lstStyle/>
          <a:p>
            <a:pPr marL="342900" indent="-342900">
              <a:lnSpc>
                <a:spcPct val="125000"/>
              </a:lnSpc>
              <a:spcAft>
                <a:spcPts val="1600"/>
              </a:spcAft>
              <a:buClr>
                <a:schemeClr val="tx1"/>
              </a:buClr>
              <a:buFont typeface="+mj-lt"/>
              <a:buAutoNum type="arabicPeriod" startAt="2"/>
            </a:pPr>
            <a:r>
              <a:rPr lang="en-US" sz="1600" dirty="0">
                <a:latin typeface="Poppins Light" panose="00000400000000000000" pitchFamily="2" charset="0"/>
                <a:cs typeface="Poppins Light" panose="00000400000000000000" pitchFamily="2" charset="0"/>
              </a:rPr>
              <a:t>Each of the seven Zero-Waste WTE gasification power plants will be built in strategic locations around Kakamega so as to reduce transportation costs, gas emissions and wear and tear on the streets and roads. Former projects introduced to Kakamega government MAY HAVE ONLY allowed for one large incinerator which would not provide these same benefits.</a:t>
            </a:r>
          </a:p>
        </p:txBody>
      </p:sp>
      <p:sp>
        <p:nvSpPr>
          <p:cNvPr id="11" name="Rectangle 10">
            <a:extLst>
              <a:ext uri="{FF2B5EF4-FFF2-40B4-BE49-F238E27FC236}">
                <a16:creationId xmlns:a16="http://schemas.microsoft.com/office/drawing/2014/main" id="{50AB8BC1-66DE-44DC-AC65-FC718CA30E69}"/>
              </a:ext>
            </a:extLst>
          </p:cNvPr>
          <p:cNvSpPr/>
          <p:nvPr/>
        </p:nvSpPr>
        <p:spPr>
          <a:xfrm>
            <a:off x="10561038" y="6578600"/>
            <a:ext cx="916772" cy="123111"/>
          </a:xfrm>
          <a:prstGeom prst="rect">
            <a:avLst/>
          </a:prstGeom>
        </p:spPr>
        <p:txBody>
          <a:bodyPr wrap="square" lIns="0" tIns="0" rIns="0" bIns="0">
            <a:spAutoFit/>
          </a:bodyPr>
          <a:lstStyle/>
          <a:p>
            <a:pPr algn="r"/>
            <a:fld id="{6D6B0ABC-6260-42CB-B8BD-84DA2F22F3DD}" type="slidenum">
              <a:rPr lang="en-IN" sz="800" smtClean="0">
                <a:solidFill>
                  <a:schemeClr val="bg1"/>
                </a:solidFill>
                <a:latin typeface="Poppins Light" panose="00000400000000000000" pitchFamily="2" charset="0"/>
                <a:cs typeface="Poppins Light" panose="00000400000000000000" pitchFamily="2" charset="0"/>
              </a:rPr>
              <a:pPr algn="r"/>
              <a:t>3</a:t>
            </a:fld>
            <a:endParaRPr lang="en-IN" sz="800" dirty="0">
              <a:solidFill>
                <a:schemeClr val="bg1"/>
              </a:solidFill>
              <a:latin typeface="Poppins Light" panose="00000400000000000000" pitchFamily="2" charset="0"/>
              <a:cs typeface="Poppins Light" panose="00000400000000000000" pitchFamily="2" charset="0"/>
            </a:endParaRPr>
          </a:p>
        </p:txBody>
      </p:sp>
      <p:pic>
        <p:nvPicPr>
          <p:cNvPr id="6" name="Picture 5" descr="An aerial view of a city&#10;&#10;Description automatically generated with medium confidence">
            <a:extLst>
              <a:ext uri="{FF2B5EF4-FFF2-40B4-BE49-F238E27FC236}">
                <a16:creationId xmlns:a16="http://schemas.microsoft.com/office/drawing/2014/main" id="{03F3BC5A-2E61-436E-9552-BEEA1FCF0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0212" y="2752189"/>
            <a:ext cx="8305800" cy="3541026"/>
          </a:xfrm>
          <a:prstGeom prst="rect">
            <a:avLst/>
          </a:prstGeom>
        </p:spPr>
      </p:pic>
    </p:spTree>
    <p:extLst>
      <p:ext uri="{BB962C8B-B14F-4D97-AF65-F5344CB8AC3E}">
        <p14:creationId xmlns:p14="http://schemas.microsoft.com/office/powerpoint/2010/main" val="223166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6225826" y="-1"/>
            <a:ext cx="5980461" cy="3713405"/>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a:extLst>
                <a:ext uri="{28A0092B-C50C-407E-A947-70E740481C1C}">
                  <a14:useLocalDpi xmlns:a14="http://schemas.microsoft.com/office/drawing/2010/main" val="0"/>
                </a:ext>
              </a:extLst>
            </a:blip>
            <a:stretch>
              <a:fillRect/>
            </a:stretch>
          </a:blipFill>
        </p:spPr>
      </p:sp>
      <p:sp>
        <p:nvSpPr>
          <p:cNvPr id="7" name="TextBox 6">
            <a:extLst>
              <a:ext uri="{FF2B5EF4-FFF2-40B4-BE49-F238E27FC236}">
                <a16:creationId xmlns:a16="http://schemas.microsoft.com/office/drawing/2014/main" id="{62511C7C-3281-45E5-AC59-8DEED29288AE}"/>
              </a:ext>
            </a:extLst>
          </p:cNvPr>
          <p:cNvSpPr txBox="1"/>
          <p:nvPr/>
        </p:nvSpPr>
        <p:spPr>
          <a:xfrm>
            <a:off x="685621" y="564785"/>
            <a:ext cx="5815085" cy="410241"/>
          </a:xfrm>
          <a:prstGeom prst="rect">
            <a:avLst/>
          </a:prstGeom>
        </p:spPr>
        <p:txBody>
          <a:bodyPr wrap="square" lIns="0" tIns="0" rIns="0" bIns="0" rtlCol="0" anchor="t">
            <a:spAutoFit/>
          </a:bodyPr>
          <a:lstStyle/>
          <a:p>
            <a:pPr>
              <a:spcBef>
                <a:spcPct val="0"/>
              </a:spcBef>
            </a:pPr>
            <a:r>
              <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rPr>
              <a:t>Kakamega Zero-Waste Seven WTEG Power Plants – Circular Economy</a:t>
            </a:r>
          </a:p>
          <a:p>
            <a:pPr>
              <a:spcBef>
                <a:spcPct val="0"/>
              </a:spcBef>
            </a:pPr>
            <a:endPar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endParaRPr>
          </a:p>
        </p:txBody>
      </p:sp>
      <p:sp>
        <p:nvSpPr>
          <p:cNvPr id="9" name="TextBox 8">
            <a:extLst>
              <a:ext uri="{FF2B5EF4-FFF2-40B4-BE49-F238E27FC236}">
                <a16:creationId xmlns:a16="http://schemas.microsoft.com/office/drawing/2014/main" id="{257300E0-B31E-4A78-8A6A-4840324BE6DE}"/>
              </a:ext>
            </a:extLst>
          </p:cNvPr>
          <p:cNvSpPr txBox="1"/>
          <p:nvPr/>
        </p:nvSpPr>
        <p:spPr>
          <a:xfrm>
            <a:off x="698319" y="1194382"/>
            <a:ext cx="4938894" cy="1070954"/>
          </a:xfrm>
          <a:prstGeom prst="rect">
            <a:avLst/>
          </a:prstGeom>
          <a:noFill/>
        </p:spPr>
        <p:txBody>
          <a:bodyPr wrap="square" lIns="0" tIns="0" rIns="0" bIns="0" anchor="t">
            <a:noAutofit/>
          </a:bodyPr>
          <a:lstStyle>
            <a:defPPr>
              <a:defRPr lang="en-US"/>
            </a:defPPr>
            <a:lvl1pPr marL="342900" indent="-342900">
              <a:lnSpc>
                <a:spcPct val="130000"/>
              </a:lnSpc>
              <a:spcAft>
                <a:spcPts val="1600"/>
              </a:spcAft>
              <a:buFont typeface="+mj-lt"/>
              <a:buAutoNum type="arabicPeriod" startAt="2"/>
              <a:defRPr sz="1400">
                <a:latin typeface="Poppins Light" panose="00000400000000000000" pitchFamily="2" charset="0"/>
                <a:cs typeface="Poppins Light" panose="00000400000000000000" pitchFamily="2" charset="0"/>
              </a:defRPr>
            </a:lvl1pPr>
          </a:lstStyle>
          <a:p>
            <a:pPr>
              <a:lnSpc>
                <a:spcPct val="120000"/>
              </a:lnSpc>
              <a:spcAft>
                <a:spcPts val="1200"/>
              </a:spcAft>
              <a:buFont typeface="+mj-lt"/>
              <a:buAutoNum type="arabicPeriod" startAt="4"/>
            </a:pPr>
            <a:r>
              <a:rPr lang="en-US" sz="1600" dirty="0">
                <a:latin typeface="Poppins Light"/>
                <a:cs typeface="Poppins Light"/>
              </a:rPr>
              <a:t>Previous proposals to Kakamega may have looked at incineration of waste which always provides a ten percent or more residue after the incineration process. This residue is highly toxic to the environment and as such would never comply with the Kenya Clean Air Act. The toxic air emissions spew pollutants into the atmosphere which include dioxins and furans which are harmful to breathe. The dioxins and furans are also discharged within the fly-ash. Alset Power Company provides a Zero-Waste gasification technology that is the first of its kind that does not allow harmful dioxins into the atmosphere or the ash. The ash that remains after the process is 100% inert and contains no harmful dioxins.</a:t>
            </a:r>
          </a:p>
        </p:txBody>
      </p:sp>
      <p:sp>
        <p:nvSpPr>
          <p:cNvPr id="13" name="Freeform: Shape 12">
            <a:extLst>
              <a:ext uri="{FF2B5EF4-FFF2-40B4-BE49-F238E27FC236}">
                <a16:creationId xmlns:a16="http://schemas.microsoft.com/office/drawing/2014/main" id="{9621E58A-0558-4E82-927F-1EFF08062491}"/>
              </a:ext>
            </a:extLst>
          </p:cNvPr>
          <p:cNvSpPr/>
          <p:nvPr/>
        </p:nvSpPr>
        <p:spPr>
          <a:xfrm>
            <a:off x="8990011" y="4064454"/>
            <a:ext cx="3211973" cy="2133600"/>
          </a:xfrm>
          <a:custGeom>
            <a:avLst/>
            <a:gdLst>
              <a:gd name="connsiteX0" fmla="*/ 895350 w 6972300"/>
              <a:gd name="connsiteY0" fmla="*/ 0 h 2724150"/>
              <a:gd name="connsiteX1" fmla="*/ 6972300 w 6972300"/>
              <a:gd name="connsiteY1" fmla="*/ 0 h 2724150"/>
              <a:gd name="connsiteX2" fmla="*/ 6972300 w 6972300"/>
              <a:gd name="connsiteY2" fmla="*/ 2724150 h 2724150"/>
              <a:gd name="connsiteX3" fmla="*/ 0 w 6972300"/>
              <a:gd name="connsiteY3" fmla="*/ 2724150 h 2724150"/>
              <a:gd name="connsiteX4" fmla="*/ 895350 w 6972300"/>
              <a:gd name="connsiteY4" fmla="*/ 0 h 272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2300" h="2724150">
                <a:moveTo>
                  <a:pt x="895350" y="0"/>
                </a:moveTo>
                <a:lnTo>
                  <a:pt x="6972300" y="0"/>
                </a:lnTo>
                <a:lnTo>
                  <a:pt x="6972300" y="2724150"/>
                </a:lnTo>
                <a:lnTo>
                  <a:pt x="0" y="2724150"/>
                </a:lnTo>
                <a:lnTo>
                  <a:pt x="895350"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DBDDADD-71EC-4F0B-B3E6-8B566984713A}"/>
              </a:ext>
            </a:extLst>
          </p:cNvPr>
          <p:cNvSpPr/>
          <p:nvPr/>
        </p:nvSpPr>
        <p:spPr>
          <a:xfrm>
            <a:off x="10561038" y="6578600"/>
            <a:ext cx="916772" cy="123111"/>
          </a:xfrm>
          <a:prstGeom prst="rect">
            <a:avLst/>
          </a:prstGeom>
        </p:spPr>
        <p:txBody>
          <a:bodyPr wrap="square" lIns="0" tIns="0" rIns="0" bIns="0">
            <a:spAutoFit/>
          </a:bodyPr>
          <a:lstStyle/>
          <a:p>
            <a:pPr algn="r"/>
            <a:fld id="{6D6B0ABC-6260-42CB-B8BD-84DA2F22F3DD}" type="slidenum">
              <a:rPr lang="en-IN" sz="800" smtClean="0">
                <a:solidFill>
                  <a:schemeClr val="bg1"/>
                </a:solidFill>
                <a:latin typeface="Poppins Light" panose="00000400000000000000" pitchFamily="2" charset="0"/>
                <a:cs typeface="Poppins Light" panose="00000400000000000000" pitchFamily="2" charset="0"/>
              </a:rPr>
              <a:pPr algn="r"/>
              <a:t>4</a:t>
            </a:fld>
            <a:endParaRPr lang="en-IN" sz="800" dirty="0">
              <a:solidFill>
                <a:schemeClr val="bg1"/>
              </a:solidFill>
              <a:latin typeface="Poppins Light" panose="00000400000000000000" pitchFamily="2" charset="0"/>
              <a:cs typeface="Poppins Light" panose="00000400000000000000" pitchFamily="2" charset="0"/>
            </a:endParaRPr>
          </a:p>
        </p:txBody>
      </p:sp>
      <p:pic>
        <p:nvPicPr>
          <p:cNvPr id="3" name="Picture 2" descr="A picture containing tree, outdoor, sky, building&#10;&#10;Description automatically generated">
            <a:extLst>
              <a:ext uri="{FF2B5EF4-FFF2-40B4-BE49-F238E27FC236}">
                <a16:creationId xmlns:a16="http://schemas.microsoft.com/office/drawing/2014/main" id="{F8C7D993-38C5-45D2-81C7-0EC18CF96B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8212" y="4064454"/>
            <a:ext cx="2459093" cy="2034266"/>
          </a:xfrm>
          <a:prstGeom prst="rect">
            <a:avLst/>
          </a:prstGeom>
        </p:spPr>
      </p:pic>
      <p:sp>
        <p:nvSpPr>
          <p:cNvPr id="4" name="TextBox 3">
            <a:extLst>
              <a:ext uri="{FF2B5EF4-FFF2-40B4-BE49-F238E27FC236}">
                <a16:creationId xmlns:a16="http://schemas.microsoft.com/office/drawing/2014/main" id="{19AB79F5-E2EC-4536-95F1-C0254A133BEE}"/>
              </a:ext>
            </a:extLst>
          </p:cNvPr>
          <p:cNvSpPr txBox="1"/>
          <p:nvPr/>
        </p:nvSpPr>
        <p:spPr>
          <a:xfrm>
            <a:off x="6314393" y="6198624"/>
            <a:ext cx="1866729" cy="276999"/>
          </a:xfrm>
          <a:prstGeom prst="rect">
            <a:avLst/>
          </a:prstGeom>
          <a:noFill/>
        </p:spPr>
        <p:txBody>
          <a:bodyPr wrap="none" rtlCol="0">
            <a:spAutoFit/>
          </a:bodyPr>
          <a:lstStyle/>
          <a:p>
            <a:r>
              <a:rPr lang="en-GB" dirty="0"/>
              <a:t>Gasification – not polluting</a:t>
            </a:r>
          </a:p>
        </p:txBody>
      </p:sp>
      <p:sp>
        <p:nvSpPr>
          <p:cNvPr id="5" name="TextBox 4">
            <a:extLst>
              <a:ext uri="{FF2B5EF4-FFF2-40B4-BE49-F238E27FC236}">
                <a16:creationId xmlns:a16="http://schemas.microsoft.com/office/drawing/2014/main" id="{23A083CB-9455-4C88-912F-151D26B1556A}"/>
              </a:ext>
            </a:extLst>
          </p:cNvPr>
          <p:cNvSpPr txBox="1"/>
          <p:nvPr/>
        </p:nvSpPr>
        <p:spPr>
          <a:xfrm>
            <a:off x="9599612" y="6293215"/>
            <a:ext cx="1933093" cy="276999"/>
          </a:xfrm>
          <a:prstGeom prst="rect">
            <a:avLst/>
          </a:prstGeom>
          <a:noFill/>
        </p:spPr>
        <p:txBody>
          <a:bodyPr wrap="none" rtlCol="0">
            <a:spAutoFit/>
          </a:bodyPr>
          <a:lstStyle/>
          <a:p>
            <a:r>
              <a:rPr lang="en-GB" dirty="0"/>
              <a:t>Incineration – very polluting</a:t>
            </a:r>
          </a:p>
        </p:txBody>
      </p:sp>
    </p:spTree>
    <p:extLst>
      <p:ext uri="{BB962C8B-B14F-4D97-AF65-F5344CB8AC3E}">
        <p14:creationId xmlns:p14="http://schemas.microsoft.com/office/powerpoint/2010/main" val="219375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76199"/>
            <a:ext cx="6126637" cy="6781801"/>
            <a:chOff x="0" y="0"/>
            <a:chExt cx="8585708" cy="10287000"/>
          </a:xfrm>
        </p:grpSpPr>
        <p:sp>
          <p:nvSpPr>
            <p:cNvPr id="3" name="Freeform 3"/>
            <p:cNvSpPr/>
            <p:nvPr/>
          </p:nvSpPr>
          <p:spPr>
            <a:xfrm>
              <a:off x="0" y="0"/>
              <a:ext cx="8585708" cy="10286999"/>
            </a:xfrm>
            <a:custGeom>
              <a:avLst/>
              <a:gdLst/>
              <a:ahLst/>
              <a:cxnLst/>
              <a:rect l="l" t="t" r="r" b="b"/>
              <a:pathLst>
                <a:path w="8585708" h="10286999">
                  <a:moveTo>
                    <a:pt x="8585708" y="762"/>
                  </a:moveTo>
                  <a:cubicBezTo>
                    <a:pt x="8581644" y="20447"/>
                    <a:pt x="8577961" y="40132"/>
                    <a:pt x="8573515" y="59690"/>
                  </a:cubicBezTo>
                  <a:cubicBezTo>
                    <a:pt x="8478138" y="485521"/>
                    <a:pt x="8382634" y="911225"/>
                    <a:pt x="8287258" y="1337056"/>
                  </a:cubicBezTo>
                  <a:cubicBezTo>
                    <a:pt x="8146288" y="1966722"/>
                    <a:pt x="8005699" y="2596388"/>
                    <a:pt x="7864602" y="3225927"/>
                  </a:cubicBezTo>
                  <a:cubicBezTo>
                    <a:pt x="7691247" y="3999103"/>
                    <a:pt x="7517384" y="4772152"/>
                    <a:pt x="7344029" y="5545328"/>
                  </a:cubicBezTo>
                  <a:cubicBezTo>
                    <a:pt x="7194677" y="6211443"/>
                    <a:pt x="7045579" y="6877558"/>
                    <a:pt x="6896354" y="7543800"/>
                  </a:cubicBezTo>
                  <a:cubicBezTo>
                    <a:pt x="6765290" y="8129016"/>
                    <a:pt x="6634480" y="8714105"/>
                    <a:pt x="6503162" y="9299194"/>
                  </a:cubicBezTo>
                  <a:cubicBezTo>
                    <a:pt x="6429375" y="9628250"/>
                    <a:pt x="6354953" y="9957181"/>
                    <a:pt x="6280785" y="10286237"/>
                  </a:cubicBezTo>
                  <a:cubicBezTo>
                    <a:pt x="4199382" y="10286237"/>
                    <a:pt x="2118106" y="10286110"/>
                    <a:pt x="36830" y="10286999"/>
                  </a:cubicBezTo>
                  <a:cubicBezTo>
                    <a:pt x="6731" y="10286999"/>
                    <a:pt x="0" y="10280268"/>
                    <a:pt x="0" y="10250043"/>
                  </a:cubicBezTo>
                  <a:cubicBezTo>
                    <a:pt x="762" y="6845681"/>
                    <a:pt x="762" y="3441319"/>
                    <a:pt x="0" y="36957"/>
                  </a:cubicBezTo>
                  <a:cubicBezTo>
                    <a:pt x="0" y="6731"/>
                    <a:pt x="6731" y="0"/>
                    <a:pt x="36830" y="0"/>
                  </a:cubicBezTo>
                  <a:cubicBezTo>
                    <a:pt x="2886456" y="762"/>
                    <a:pt x="5736082" y="762"/>
                    <a:pt x="8585708" y="762"/>
                  </a:cubicBezTo>
                  <a:close/>
                </a:path>
              </a:pathLst>
            </a:custGeom>
            <a:solidFill>
              <a:srgbClr val="153B0D"/>
            </a:solidFill>
          </p:spPr>
        </p:sp>
      </p:grpSp>
      <p:sp>
        <p:nvSpPr>
          <p:cNvPr id="5" name="Freeform 5"/>
          <p:cNvSpPr/>
          <p:nvPr/>
        </p:nvSpPr>
        <p:spPr>
          <a:xfrm>
            <a:off x="685621" y="686515"/>
            <a:ext cx="4577852" cy="5484971"/>
          </a:xfrm>
          <a:custGeom>
            <a:avLst/>
            <a:gdLst/>
            <a:ahLst/>
            <a:cxnLst/>
            <a:rect l="l" t="t" r="r" b="b"/>
            <a:pathLst>
              <a:path w="8585708" h="10286999">
                <a:moveTo>
                  <a:pt x="8585708" y="762"/>
                </a:moveTo>
                <a:cubicBezTo>
                  <a:pt x="8581644" y="20447"/>
                  <a:pt x="8577961" y="40132"/>
                  <a:pt x="8573515" y="59690"/>
                </a:cubicBezTo>
                <a:cubicBezTo>
                  <a:pt x="8478138" y="485521"/>
                  <a:pt x="8382634" y="911225"/>
                  <a:pt x="8287258" y="1337056"/>
                </a:cubicBezTo>
                <a:cubicBezTo>
                  <a:pt x="8146288" y="1966722"/>
                  <a:pt x="8005699" y="2596388"/>
                  <a:pt x="7864602" y="3225927"/>
                </a:cubicBezTo>
                <a:cubicBezTo>
                  <a:pt x="7691247" y="3999103"/>
                  <a:pt x="7517384" y="4772152"/>
                  <a:pt x="7344029" y="5545328"/>
                </a:cubicBezTo>
                <a:cubicBezTo>
                  <a:pt x="7194677" y="6211443"/>
                  <a:pt x="7045579" y="6877558"/>
                  <a:pt x="6896354" y="7543800"/>
                </a:cubicBezTo>
                <a:cubicBezTo>
                  <a:pt x="6765290" y="8129016"/>
                  <a:pt x="6634480" y="8714105"/>
                  <a:pt x="6503162" y="9299194"/>
                </a:cubicBezTo>
                <a:cubicBezTo>
                  <a:pt x="6429375" y="9628250"/>
                  <a:pt x="6354953" y="9957181"/>
                  <a:pt x="6280785" y="10286237"/>
                </a:cubicBezTo>
                <a:cubicBezTo>
                  <a:pt x="4199382" y="10286237"/>
                  <a:pt x="2118106" y="10286110"/>
                  <a:pt x="36830" y="10286999"/>
                </a:cubicBezTo>
                <a:cubicBezTo>
                  <a:pt x="6731" y="10286999"/>
                  <a:pt x="0" y="10280268"/>
                  <a:pt x="0" y="10250043"/>
                </a:cubicBezTo>
                <a:cubicBezTo>
                  <a:pt x="762" y="6845681"/>
                  <a:pt x="762" y="3441319"/>
                  <a:pt x="0" y="36957"/>
                </a:cubicBezTo>
                <a:cubicBezTo>
                  <a:pt x="0" y="6731"/>
                  <a:pt x="6731" y="0"/>
                  <a:pt x="36830" y="0"/>
                </a:cubicBezTo>
                <a:cubicBezTo>
                  <a:pt x="2886456" y="762"/>
                  <a:pt x="5736082" y="762"/>
                  <a:pt x="8585708" y="762"/>
                </a:cubicBezTo>
                <a:close/>
              </a:path>
            </a:pathLst>
          </a:custGeom>
          <a:blipFill>
            <a:blip r:embed="rId2">
              <a:extLst>
                <a:ext uri="{28A0092B-C50C-407E-A947-70E740481C1C}">
                  <a14:useLocalDpi xmlns:a14="http://schemas.microsoft.com/office/drawing/2010/main" val="0"/>
                </a:ext>
              </a:extLst>
            </a:blip>
            <a:stretch>
              <a:fillRect l="-14977" r="-16680"/>
            </a:stretch>
          </a:blipFill>
        </p:spPr>
      </p:sp>
      <p:sp>
        <p:nvSpPr>
          <p:cNvPr id="13" name="TextBox 13">
            <a:extLst>
              <a:ext uri="{FF2B5EF4-FFF2-40B4-BE49-F238E27FC236}">
                <a16:creationId xmlns:a16="http://schemas.microsoft.com/office/drawing/2014/main" id="{FC1FD6F2-779A-460B-BCEA-378F22AC32CA}"/>
              </a:ext>
            </a:extLst>
          </p:cNvPr>
          <p:cNvSpPr txBox="1"/>
          <p:nvPr/>
        </p:nvSpPr>
        <p:spPr>
          <a:xfrm>
            <a:off x="6246812" y="564785"/>
            <a:ext cx="5791200" cy="410241"/>
          </a:xfrm>
          <a:prstGeom prst="rect">
            <a:avLst/>
          </a:prstGeom>
        </p:spPr>
        <p:txBody>
          <a:bodyPr wrap="square" lIns="0" tIns="0" rIns="0" bIns="0" rtlCol="0" anchor="t">
            <a:spAutoFit/>
          </a:bodyPr>
          <a:lstStyle/>
          <a:p>
            <a:pPr>
              <a:spcBef>
                <a:spcPct val="0"/>
              </a:spcBef>
            </a:pPr>
            <a:r>
              <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rPr>
              <a:t>Kakamega Zero-Waste Seven WTEG Power Plants – Circular Economy</a:t>
            </a:r>
          </a:p>
          <a:p>
            <a:pPr>
              <a:spcBef>
                <a:spcPct val="0"/>
              </a:spcBef>
            </a:pPr>
            <a:endPar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endParaRPr>
          </a:p>
        </p:txBody>
      </p:sp>
      <p:sp>
        <p:nvSpPr>
          <p:cNvPr id="14" name="TextBox 13">
            <a:extLst>
              <a:ext uri="{FF2B5EF4-FFF2-40B4-BE49-F238E27FC236}">
                <a16:creationId xmlns:a16="http://schemas.microsoft.com/office/drawing/2014/main" id="{B1787008-C9A0-4EBC-81F2-64453DFFC784}"/>
              </a:ext>
            </a:extLst>
          </p:cNvPr>
          <p:cNvSpPr txBox="1"/>
          <p:nvPr/>
        </p:nvSpPr>
        <p:spPr>
          <a:xfrm>
            <a:off x="5949094" y="1229512"/>
            <a:ext cx="5791200" cy="5552289"/>
          </a:xfrm>
          <a:prstGeom prst="rect">
            <a:avLst/>
          </a:prstGeom>
          <a:noFill/>
        </p:spPr>
        <p:txBody>
          <a:bodyPr wrap="square" lIns="0" tIns="0" rIns="0" bIns="0" anchor="t">
            <a:noAutofit/>
          </a:bodyPr>
          <a:lstStyle>
            <a:defPPr>
              <a:defRPr lang="en-US"/>
            </a:defPPr>
            <a:lvl1pPr marL="342900" indent="-342900">
              <a:lnSpc>
                <a:spcPct val="130000"/>
              </a:lnSpc>
              <a:spcAft>
                <a:spcPts val="1600"/>
              </a:spcAft>
              <a:buFont typeface="+mj-lt"/>
              <a:buAutoNum type="arabicPeriod" startAt="2"/>
              <a:defRPr sz="1400">
                <a:latin typeface="Poppins Light" panose="00000400000000000000" pitchFamily="2" charset="0"/>
                <a:cs typeface="Poppins Light" panose="00000400000000000000" pitchFamily="2" charset="0"/>
              </a:defRPr>
            </a:lvl1pPr>
          </a:lstStyle>
          <a:p>
            <a:pPr>
              <a:lnSpc>
                <a:spcPct val="120000"/>
              </a:lnSpc>
              <a:spcAft>
                <a:spcPts val="1200"/>
              </a:spcAft>
              <a:buFont typeface="+mj-lt"/>
              <a:buAutoNum type="arabicPeriod" startAt="5"/>
            </a:pPr>
            <a:r>
              <a:rPr lang="en-US" sz="1600" dirty="0">
                <a:latin typeface="Poppins Light"/>
                <a:cs typeface="Poppins Light"/>
              </a:rPr>
              <a:t>Alset Power Company will provide to each of the seven WTEG power plants state-of the-art monitoring software that will monitor in real-time all WTEG power plant emissions. We are happy to set up monitors in your DENR office so that the Department of the Environment can effectively see first-hand the levels of various particles and gases that are emitted into the air from each of the five stacks. No other company has proposed to share this information directly with the government in this manner. The reason that we do this is because we have nothing to hide, and we are very proud of the technology that we have presented for development in Kakamega.</a:t>
            </a:r>
          </a:p>
          <a:p>
            <a:pPr marL="0" indent="0">
              <a:lnSpc>
                <a:spcPct val="120000"/>
              </a:lnSpc>
              <a:spcAft>
                <a:spcPts val="1200"/>
              </a:spcAft>
              <a:buNone/>
            </a:pPr>
            <a:r>
              <a:rPr lang="en-US" sz="1600" dirty="0">
                <a:latin typeface="Poppins Light"/>
                <a:cs typeface="Poppins Light"/>
              </a:rPr>
              <a:t>      </a:t>
            </a:r>
            <a:r>
              <a:rPr lang="en-US" sz="1600" b="1" dirty="0">
                <a:latin typeface="Poppins Light"/>
                <a:cs typeface="Poppins Light"/>
              </a:rPr>
              <a:t> ZERO Waste – ZERO Landfill – Circular Economy</a:t>
            </a:r>
          </a:p>
          <a:p>
            <a:pPr marL="0" indent="0">
              <a:lnSpc>
                <a:spcPct val="120000"/>
              </a:lnSpc>
              <a:spcAft>
                <a:spcPts val="1200"/>
              </a:spcAft>
              <a:buNone/>
            </a:pPr>
            <a:r>
              <a:rPr lang="en-US" sz="1600" dirty="0">
                <a:latin typeface="Poppins Light"/>
                <a:cs typeface="Poppins Light"/>
              </a:rPr>
              <a:t>100% Recycling of glass, metals, ash, ceramics, plastic is used for energy production, carbon dioxide is used in food production.</a:t>
            </a:r>
          </a:p>
        </p:txBody>
      </p:sp>
    </p:spTree>
    <p:extLst>
      <p:ext uri="{BB962C8B-B14F-4D97-AF65-F5344CB8AC3E}">
        <p14:creationId xmlns:p14="http://schemas.microsoft.com/office/powerpoint/2010/main" val="365442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784FDE-7AC3-46A0-8567-18026DD75385}"/>
              </a:ext>
            </a:extLst>
          </p:cNvPr>
          <p:cNvSpPr txBox="1"/>
          <p:nvPr/>
        </p:nvSpPr>
        <p:spPr>
          <a:xfrm>
            <a:off x="6094412" y="1066800"/>
            <a:ext cx="5526374" cy="5016758"/>
          </a:xfrm>
          <a:prstGeom prst="rect">
            <a:avLst/>
          </a:prstGeom>
          <a:noFill/>
        </p:spPr>
        <p:txBody>
          <a:bodyPr wrap="square" rtlCol="0">
            <a:spAutoFit/>
          </a:bodyPr>
          <a:lstStyle/>
          <a:p>
            <a:pPr algn="l"/>
            <a:r>
              <a:rPr lang="en-GB" sz="1600" b="1" i="0" dirty="0">
                <a:solidFill>
                  <a:srgbClr val="1B1B1B"/>
                </a:solidFill>
                <a:effectLst/>
                <a:latin typeface="Libre Franklin" panose="020B0604020202020204" pitchFamily="2" charset="0"/>
              </a:rPr>
              <a:t>Waste-Circular Economy</a:t>
            </a:r>
          </a:p>
          <a:p>
            <a:pPr algn="l"/>
            <a:endParaRPr lang="en-GB" sz="1600" b="1" i="0" dirty="0">
              <a:solidFill>
                <a:srgbClr val="1B1B1B"/>
              </a:solidFill>
              <a:effectLst/>
              <a:latin typeface="Libre Franklin" panose="020B0604020202020204" pitchFamily="2" charset="0"/>
            </a:endParaRPr>
          </a:p>
          <a:p>
            <a:pPr algn="l"/>
            <a:r>
              <a:rPr lang="en-GB" sz="1200" b="1" i="0" dirty="0">
                <a:solidFill>
                  <a:srgbClr val="5E5E5E"/>
                </a:solidFill>
                <a:effectLst/>
                <a:latin typeface="Open Sans" panose="020B0606030504020204" pitchFamily="34" charset="0"/>
              </a:rPr>
              <a:t>Kakamega Sustainable Waste Circular Economy</a:t>
            </a:r>
            <a:br>
              <a:rPr lang="en-GB" sz="1200" b="0" i="0" dirty="0">
                <a:solidFill>
                  <a:srgbClr val="5E5E5E"/>
                </a:solidFill>
                <a:effectLst/>
                <a:latin typeface="Open Sans" panose="020B0606030504020204" pitchFamily="34" charset="0"/>
              </a:rPr>
            </a:br>
            <a:endParaRPr lang="en-GB" sz="1200" b="0" i="0" dirty="0">
              <a:solidFill>
                <a:srgbClr val="5E5E5E"/>
              </a:solidFill>
              <a:effectLst/>
              <a:latin typeface="Open Sans" panose="020B0606030504020204" pitchFamily="34" charset="0"/>
            </a:endParaRPr>
          </a:p>
          <a:p>
            <a:pPr algn="l"/>
            <a:r>
              <a:rPr lang="en-GB" sz="1200" b="0" i="0" dirty="0">
                <a:solidFill>
                  <a:srgbClr val="5E5E5E"/>
                </a:solidFill>
                <a:effectLst/>
                <a:latin typeface="Poppins Light" panose="00000400000000000000" pitchFamily="2" charset="0"/>
                <a:cs typeface="Poppins Light" panose="00000400000000000000" pitchFamily="2" charset="0"/>
              </a:rPr>
              <a:t>A complete Sustainable Waste management strategy adapting Kakamega into the circular economy with Clean Renewable Energy &amp; Recycling </a:t>
            </a:r>
          </a:p>
          <a:p>
            <a:pPr algn="l"/>
            <a:endParaRPr lang="en-GB" sz="1200" b="0" i="0" dirty="0">
              <a:solidFill>
                <a:srgbClr val="5E5E5E"/>
              </a:solidFill>
              <a:effectLst/>
              <a:latin typeface="Poppins Light" panose="00000400000000000000" pitchFamily="2" charset="0"/>
              <a:cs typeface="Poppins Light" panose="00000400000000000000" pitchFamily="2" charset="0"/>
            </a:endParaRPr>
          </a:p>
          <a:p>
            <a:pPr algn="l"/>
            <a:r>
              <a:rPr lang="en-GB" dirty="0">
                <a:solidFill>
                  <a:srgbClr val="5E5E5E"/>
                </a:solidFill>
                <a:latin typeface="Poppins Light" panose="00000400000000000000" pitchFamily="2" charset="0"/>
                <a:cs typeface="Poppins Light" panose="00000400000000000000" pitchFamily="2" charset="0"/>
              </a:rPr>
              <a:t>2</a:t>
            </a:r>
            <a:r>
              <a:rPr lang="en-GB" sz="1200" b="0" i="0" dirty="0">
                <a:solidFill>
                  <a:srgbClr val="5E5E5E"/>
                </a:solidFill>
                <a:effectLst/>
                <a:latin typeface="Poppins Light" panose="00000400000000000000" pitchFamily="2" charset="0"/>
                <a:cs typeface="Poppins Light" panose="00000400000000000000" pitchFamily="2" charset="0"/>
              </a:rPr>
              <a:t>00 jobs created for each plant - Manufacturing factories can be set up for glass, metal and building blocks and also food production green Houses</a:t>
            </a:r>
          </a:p>
          <a:p>
            <a:pPr algn="l"/>
            <a:endParaRPr lang="en-GB" sz="1200" dirty="0">
              <a:solidFill>
                <a:srgbClr val="5E5E5E"/>
              </a:solidFill>
              <a:latin typeface="Poppins Light" panose="00000400000000000000" pitchFamily="2" charset="0"/>
              <a:cs typeface="Poppins Light" panose="00000400000000000000" pitchFamily="2" charset="0"/>
            </a:endParaRPr>
          </a:p>
          <a:p>
            <a:pPr algn="l"/>
            <a:r>
              <a:rPr lang="en-GB" sz="1200" b="0" i="0" dirty="0">
                <a:solidFill>
                  <a:srgbClr val="5E5E5E"/>
                </a:solidFill>
                <a:effectLst/>
                <a:latin typeface="Poppins Light" panose="00000400000000000000" pitchFamily="2" charset="0"/>
                <a:cs typeface="Poppins Light" panose="00000400000000000000" pitchFamily="2" charset="0"/>
              </a:rPr>
              <a:t>Our plants enable that transition, we use the plastic for energy generation, 100% of Glass, Ash and Metals are recycled.  </a:t>
            </a:r>
          </a:p>
          <a:p>
            <a:pPr algn="l"/>
            <a:endParaRPr lang="en-GB" sz="1200" dirty="0">
              <a:solidFill>
                <a:srgbClr val="5E5E5E"/>
              </a:solidFill>
              <a:latin typeface="Poppins Light" panose="00000400000000000000" pitchFamily="2" charset="0"/>
              <a:cs typeface="Poppins Light" panose="00000400000000000000" pitchFamily="2" charset="0"/>
            </a:endParaRPr>
          </a:p>
          <a:p>
            <a:pPr algn="l"/>
            <a:r>
              <a:rPr lang="en-GB" sz="1200" b="0" i="0" dirty="0">
                <a:solidFill>
                  <a:srgbClr val="5E5E5E"/>
                </a:solidFill>
                <a:effectLst/>
                <a:latin typeface="Poppins Light" panose="00000400000000000000" pitchFamily="2" charset="0"/>
                <a:cs typeface="Poppins Light" panose="00000400000000000000" pitchFamily="2" charset="0"/>
              </a:rPr>
              <a:t>New Glass, Metal and Building blocks for house building companies can now be set up in Kakamega offering jobs &amp; Manufacturing plants possible &amp; food production using CO2 from the plant.</a:t>
            </a:r>
          </a:p>
          <a:p>
            <a:pPr algn="l"/>
            <a:endParaRPr lang="en-GB" sz="1200" dirty="0">
              <a:solidFill>
                <a:srgbClr val="5E5E5E"/>
              </a:solidFill>
              <a:latin typeface="Poppins Light" panose="00000400000000000000" pitchFamily="2" charset="0"/>
              <a:cs typeface="Poppins Light" panose="00000400000000000000" pitchFamily="2" charset="0"/>
            </a:endParaRPr>
          </a:p>
          <a:p>
            <a:pPr algn="l"/>
            <a:r>
              <a:rPr lang="en-GB" sz="1200" b="0" i="0" dirty="0">
                <a:solidFill>
                  <a:srgbClr val="5E5E5E"/>
                </a:solidFill>
                <a:effectLst/>
                <a:latin typeface="Poppins Light" panose="00000400000000000000" pitchFamily="2" charset="0"/>
                <a:cs typeface="Poppins Light" panose="00000400000000000000" pitchFamily="2" charset="0"/>
              </a:rPr>
              <a:t>Sustainable Urban Living. – Kakamega can shift into a Circular Economy through the adoption of our plants that has functionality in the waste sector and lead to Sustainable Urban &amp; Rural Life. </a:t>
            </a:r>
          </a:p>
          <a:p>
            <a:pPr algn="l"/>
            <a:endParaRPr lang="en-GB" sz="1200" dirty="0">
              <a:solidFill>
                <a:srgbClr val="5E5E5E"/>
              </a:solidFill>
              <a:latin typeface="Poppins Light" panose="00000400000000000000" pitchFamily="2" charset="0"/>
              <a:cs typeface="Poppins Light" panose="00000400000000000000" pitchFamily="2" charset="0"/>
            </a:endParaRPr>
          </a:p>
          <a:p>
            <a:pPr algn="l"/>
            <a:r>
              <a:rPr lang="en-GB" sz="1200" b="0" i="0" dirty="0">
                <a:solidFill>
                  <a:srgbClr val="5E5E5E"/>
                </a:solidFill>
                <a:effectLst/>
                <a:latin typeface="Poppins Light" panose="00000400000000000000" pitchFamily="2" charset="0"/>
                <a:cs typeface="Poppins Light" panose="00000400000000000000" pitchFamily="2" charset="0"/>
              </a:rPr>
              <a:t>Organisational Structure with Whole Cost accounting for Ecological &amp; Social systems, Natural Capital. </a:t>
            </a:r>
          </a:p>
          <a:p>
            <a:endParaRPr lang="en-GB" dirty="0"/>
          </a:p>
        </p:txBody>
      </p:sp>
      <p:pic>
        <p:nvPicPr>
          <p:cNvPr id="3" name="Picture 2">
            <a:extLst>
              <a:ext uri="{FF2B5EF4-FFF2-40B4-BE49-F238E27FC236}">
                <a16:creationId xmlns:a16="http://schemas.microsoft.com/office/drawing/2014/main" id="{12815F56-1FD8-41E5-8609-D8C130C1A070}"/>
              </a:ext>
            </a:extLst>
          </p:cNvPr>
          <p:cNvPicPr>
            <a:picLocks noChangeAspect="1"/>
          </p:cNvPicPr>
          <p:nvPr/>
        </p:nvPicPr>
        <p:blipFill>
          <a:blip r:embed="rId2"/>
          <a:stretch>
            <a:fillRect/>
          </a:stretch>
        </p:blipFill>
        <p:spPr>
          <a:xfrm>
            <a:off x="6067424" y="457200"/>
            <a:ext cx="6005080" cy="463336"/>
          </a:xfrm>
          <a:prstGeom prst="rect">
            <a:avLst/>
          </a:prstGeom>
        </p:spPr>
      </p:pic>
      <p:pic>
        <p:nvPicPr>
          <p:cNvPr id="5" name="Picture 4" descr="Diagram&#10;&#10;Description automatically generated">
            <a:extLst>
              <a:ext uri="{FF2B5EF4-FFF2-40B4-BE49-F238E27FC236}">
                <a16:creationId xmlns:a16="http://schemas.microsoft.com/office/drawing/2014/main" id="{0D6D9F41-D2E5-4158-A8FD-F8C53B3C6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12" y="304800"/>
            <a:ext cx="5715000" cy="6438687"/>
          </a:xfrm>
          <a:prstGeom prst="rect">
            <a:avLst/>
          </a:prstGeom>
        </p:spPr>
      </p:pic>
    </p:spTree>
    <p:extLst>
      <p:ext uri="{BB962C8B-B14F-4D97-AF65-F5344CB8AC3E}">
        <p14:creationId xmlns:p14="http://schemas.microsoft.com/office/powerpoint/2010/main" val="134664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70E053D-D122-4302-B4A2-74FD7C9FA966}"/>
              </a:ext>
            </a:extLst>
          </p:cNvPr>
          <p:cNvSpPr txBox="1"/>
          <p:nvPr/>
        </p:nvSpPr>
        <p:spPr>
          <a:xfrm>
            <a:off x="685621" y="564785"/>
            <a:ext cx="7694791" cy="410241"/>
          </a:xfrm>
          <a:prstGeom prst="rect">
            <a:avLst/>
          </a:prstGeom>
        </p:spPr>
        <p:txBody>
          <a:bodyPr wrap="square" lIns="0" tIns="0" rIns="0" bIns="0" rtlCol="0" anchor="t">
            <a:spAutoFit/>
          </a:bodyPr>
          <a:lstStyle/>
          <a:p>
            <a:pPr>
              <a:spcBef>
                <a:spcPct val="0"/>
              </a:spcBef>
            </a:pPr>
            <a:r>
              <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rPr>
              <a:t>Kakamega Zero-Waste Seven WTEG Power Plants – Circular Economy</a:t>
            </a:r>
          </a:p>
          <a:p>
            <a:pPr>
              <a:spcBef>
                <a:spcPct val="0"/>
              </a:spcBef>
            </a:pPr>
            <a:endPar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endParaRPr>
          </a:p>
        </p:txBody>
      </p:sp>
      <p:sp>
        <p:nvSpPr>
          <p:cNvPr id="5" name="TextBox 4">
            <a:extLst>
              <a:ext uri="{FF2B5EF4-FFF2-40B4-BE49-F238E27FC236}">
                <a16:creationId xmlns:a16="http://schemas.microsoft.com/office/drawing/2014/main" id="{850F7483-6463-4560-A0E4-3F3642782414}"/>
              </a:ext>
            </a:extLst>
          </p:cNvPr>
          <p:cNvSpPr txBox="1"/>
          <p:nvPr/>
        </p:nvSpPr>
        <p:spPr>
          <a:xfrm>
            <a:off x="698318" y="1065451"/>
            <a:ext cx="6386694" cy="3614707"/>
          </a:xfrm>
          <a:prstGeom prst="rect">
            <a:avLst/>
          </a:prstGeom>
          <a:noFill/>
        </p:spPr>
        <p:txBody>
          <a:bodyPr wrap="square" lIns="0" tIns="0" rIns="0" bIns="0">
            <a:noAutofit/>
          </a:bodyPr>
          <a:lstStyle/>
          <a:p>
            <a:pPr marL="342900" indent="-342900">
              <a:lnSpc>
                <a:spcPct val="125000"/>
              </a:lnSpc>
              <a:spcAft>
                <a:spcPts val="1600"/>
              </a:spcAft>
              <a:buClr>
                <a:schemeClr val="tx1"/>
              </a:buClr>
              <a:buFont typeface="+mj-lt"/>
              <a:buAutoNum type="arabicPeriod" startAt="6"/>
            </a:pPr>
            <a:r>
              <a:rPr lang="en-US" sz="1400" dirty="0">
                <a:latin typeface="Poppins Light" panose="00000400000000000000" pitchFamily="2" charset="0"/>
                <a:cs typeface="Poppins Light" panose="00000400000000000000" pitchFamily="2" charset="0"/>
              </a:rPr>
              <a:t>Alset Power Company will reduce your landfill carbon footprint by 50%. Our process eliminates the methane gas which is another 50% of the gas emitted by most landfills. Each WTEG power plant is built on approximately 6 acres of land. Our seven WTEG power plants will occupy only about 42 acres of land in total compared to hundreds of acres needed by landfills. </a:t>
            </a:r>
          </a:p>
        </p:txBody>
      </p:sp>
      <p:sp>
        <p:nvSpPr>
          <p:cNvPr id="7" name="Freeform 6">
            <a:extLst>
              <a:ext uri="{FF2B5EF4-FFF2-40B4-BE49-F238E27FC236}">
                <a16:creationId xmlns:a16="http://schemas.microsoft.com/office/drawing/2014/main" id="{3A94DD59-9F65-4BA1-B6B6-BFD0434C6857}"/>
              </a:ext>
            </a:extLst>
          </p:cNvPr>
          <p:cNvSpPr/>
          <p:nvPr/>
        </p:nvSpPr>
        <p:spPr>
          <a:xfrm>
            <a:off x="6452741" y="808"/>
            <a:ext cx="5736084" cy="6856299"/>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3">
              <a:extLst>
                <a:ext uri="{28A0092B-C50C-407E-A947-70E740481C1C}">
                  <a14:useLocalDpi xmlns:a14="http://schemas.microsoft.com/office/drawing/2010/main" val="0"/>
                </a:ext>
              </a:extLst>
            </a:blip>
            <a:stretch>
              <a:fillRect/>
            </a:stretch>
          </a:blipFill>
        </p:spPr>
      </p:sp>
      <p:sp>
        <p:nvSpPr>
          <p:cNvPr id="9" name="Freeform 12">
            <a:extLst>
              <a:ext uri="{FF2B5EF4-FFF2-40B4-BE49-F238E27FC236}">
                <a16:creationId xmlns:a16="http://schemas.microsoft.com/office/drawing/2014/main" id="{07A1F89A-FF66-4031-955C-1711E8608ADF}"/>
              </a:ext>
            </a:extLst>
          </p:cNvPr>
          <p:cNvSpPr/>
          <p:nvPr/>
        </p:nvSpPr>
        <p:spPr>
          <a:xfrm>
            <a:off x="3656012" y="2503209"/>
            <a:ext cx="3633839" cy="4353898"/>
          </a:xfrm>
          <a:custGeom>
            <a:avLst/>
            <a:gdLst/>
            <a:ahLst/>
            <a:cxnLst/>
            <a:rect l="l" t="t" r="r" b="b"/>
            <a:pathLst>
              <a:path w="8585708" h="10286999">
                <a:moveTo>
                  <a:pt x="8585708" y="762"/>
                </a:moveTo>
                <a:cubicBezTo>
                  <a:pt x="8581644" y="20447"/>
                  <a:pt x="8577961" y="40132"/>
                  <a:pt x="8573515" y="59690"/>
                </a:cubicBezTo>
                <a:cubicBezTo>
                  <a:pt x="8478138" y="485521"/>
                  <a:pt x="8382634" y="911225"/>
                  <a:pt x="8287258" y="1337056"/>
                </a:cubicBezTo>
                <a:cubicBezTo>
                  <a:pt x="8146288" y="1966722"/>
                  <a:pt x="8005699" y="2596388"/>
                  <a:pt x="7864602" y="3225927"/>
                </a:cubicBezTo>
                <a:cubicBezTo>
                  <a:pt x="7691247" y="3999103"/>
                  <a:pt x="7517384" y="4772152"/>
                  <a:pt x="7344029" y="5545328"/>
                </a:cubicBezTo>
                <a:cubicBezTo>
                  <a:pt x="7194677" y="6211443"/>
                  <a:pt x="7045579" y="6877558"/>
                  <a:pt x="6896354" y="7543800"/>
                </a:cubicBezTo>
                <a:cubicBezTo>
                  <a:pt x="6765290" y="8129016"/>
                  <a:pt x="6634480" y="8714105"/>
                  <a:pt x="6503162" y="9299194"/>
                </a:cubicBezTo>
                <a:cubicBezTo>
                  <a:pt x="6429375" y="9628250"/>
                  <a:pt x="6354953" y="9957181"/>
                  <a:pt x="6280785" y="10286237"/>
                </a:cubicBezTo>
                <a:cubicBezTo>
                  <a:pt x="4199382" y="10286237"/>
                  <a:pt x="2118106" y="10286110"/>
                  <a:pt x="36830" y="10286999"/>
                </a:cubicBezTo>
                <a:cubicBezTo>
                  <a:pt x="6731" y="10286999"/>
                  <a:pt x="0" y="10280268"/>
                  <a:pt x="0" y="10250043"/>
                </a:cubicBezTo>
                <a:cubicBezTo>
                  <a:pt x="762" y="6845681"/>
                  <a:pt x="762" y="3441319"/>
                  <a:pt x="0" y="36957"/>
                </a:cubicBezTo>
                <a:cubicBezTo>
                  <a:pt x="0" y="6731"/>
                  <a:pt x="6731" y="0"/>
                  <a:pt x="36830" y="0"/>
                </a:cubicBezTo>
                <a:cubicBezTo>
                  <a:pt x="2886456" y="762"/>
                  <a:pt x="5736082" y="762"/>
                  <a:pt x="8585708" y="762"/>
                </a:cubicBezTo>
                <a:close/>
              </a:path>
            </a:pathLst>
          </a:custGeom>
          <a:blipFill>
            <a:blip r:embed="rId4">
              <a:extLst>
                <a:ext uri="{28A0092B-C50C-407E-A947-70E740481C1C}">
                  <a14:useLocalDpi xmlns:a14="http://schemas.microsoft.com/office/drawing/2010/main" val="0"/>
                </a:ext>
              </a:extLst>
            </a:blip>
            <a:stretch>
              <a:fillRect l="-27260"/>
            </a:stretch>
          </a:blipFill>
        </p:spPr>
      </p:sp>
      <p:sp>
        <p:nvSpPr>
          <p:cNvPr id="10" name="TextBox 9">
            <a:extLst>
              <a:ext uri="{FF2B5EF4-FFF2-40B4-BE49-F238E27FC236}">
                <a16:creationId xmlns:a16="http://schemas.microsoft.com/office/drawing/2014/main" id="{7D71EA62-01BF-41A2-9FC6-0AC7F15611C1}"/>
              </a:ext>
            </a:extLst>
          </p:cNvPr>
          <p:cNvSpPr txBox="1"/>
          <p:nvPr/>
        </p:nvSpPr>
        <p:spPr>
          <a:xfrm>
            <a:off x="698318" y="2760901"/>
            <a:ext cx="2881494" cy="3614707"/>
          </a:xfrm>
          <a:prstGeom prst="rect">
            <a:avLst/>
          </a:prstGeom>
          <a:noFill/>
        </p:spPr>
        <p:txBody>
          <a:bodyPr wrap="square" lIns="0" tIns="0" rIns="0" bIns="0">
            <a:noAutofit/>
          </a:bodyPr>
          <a:lstStyle/>
          <a:p>
            <a:pPr marL="347472">
              <a:lnSpc>
                <a:spcPct val="125000"/>
              </a:lnSpc>
              <a:spcAft>
                <a:spcPts val="1600"/>
              </a:spcAft>
              <a:buClr>
                <a:schemeClr val="tx1"/>
              </a:buClr>
            </a:pPr>
            <a:r>
              <a:rPr lang="en-US" sz="1400" dirty="0">
                <a:latin typeface="Poppins Light" panose="00000400000000000000" pitchFamily="2" charset="0"/>
                <a:cs typeface="Poppins Light" panose="00000400000000000000" pitchFamily="2" charset="0"/>
              </a:rPr>
              <a:t>Another reason for the extra land is so that Alset Power Company can build greenhouses to grow fresh produce for the local markets. The plants absorb the CO2 and convert it to oxygen, thus making the Zero-Waste power plants 100% earth-friendly and environmentally qualifies for carbon credits internationally.</a:t>
            </a:r>
          </a:p>
          <a:p>
            <a:pPr marL="347472">
              <a:lnSpc>
                <a:spcPct val="125000"/>
              </a:lnSpc>
              <a:spcAft>
                <a:spcPts val="1600"/>
              </a:spcAft>
              <a:buClr>
                <a:schemeClr val="tx1"/>
              </a:buClr>
            </a:pPr>
            <a:r>
              <a:rPr lang="en-US" sz="1400" dirty="0">
                <a:latin typeface="Poppins Light" panose="00000400000000000000" pitchFamily="2" charset="0"/>
                <a:cs typeface="Poppins Light" panose="00000400000000000000" pitchFamily="2" charset="0"/>
              </a:rPr>
              <a:t>No more Landfill sites</a:t>
            </a:r>
          </a:p>
          <a:p>
            <a:pPr marL="347472">
              <a:lnSpc>
                <a:spcPct val="125000"/>
              </a:lnSpc>
              <a:spcAft>
                <a:spcPts val="1600"/>
              </a:spcAft>
              <a:buClr>
                <a:schemeClr val="tx1"/>
              </a:buClr>
            </a:pPr>
            <a:endParaRPr lang="en-US" sz="1400" dirty="0">
              <a:latin typeface="Poppins Light" panose="00000400000000000000" pitchFamily="2" charset="0"/>
              <a:cs typeface="Poppins Light" panose="00000400000000000000" pitchFamily="2" charset="0"/>
            </a:endParaRPr>
          </a:p>
          <a:p>
            <a:pPr marL="347472">
              <a:lnSpc>
                <a:spcPct val="125000"/>
              </a:lnSpc>
              <a:spcAft>
                <a:spcPts val="1600"/>
              </a:spcAft>
              <a:buClr>
                <a:schemeClr val="tx1"/>
              </a:buClr>
            </a:pPr>
            <a:endParaRPr lang="en-US" sz="1400" dirty="0">
              <a:latin typeface="Poppins Light" panose="00000400000000000000" pitchFamily="2" charset="0"/>
              <a:cs typeface="Poppins Light" panose="00000400000000000000" pitchFamily="2" charset="0"/>
            </a:endParaRPr>
          </a:p>
        </p:txBody>
      </p:sp>
      <p:sp>
        <p:nvSpPr>
          <p:cNvPr id="11" name="Rectangle 10">
            <a:extLst>
              <a:ext uri="{FF2B5EF4-FFF2-40B4-BE49-F238E27FC236}">
                <a16:creationId xmlns:a16="http://schemas.microsoft.com/office/drawing/2014/main" id="{F7B69514-852D-4EFA-9452-17F01E261499}"/>
              </a:ext>
            </a:extLst>
          </p:cNvPr>
          <p:cNvSpPr/>
          <p:nvPr/>
        </p:nvSpPr>
        <p:spPr>
          <a:xfrm>
            <a:off x="10561038" y="6578600"/>
            <a:ext cx="916772" cy="123111"/>
          </a:xfrm>
          <a:prstGeom prst="rect">
            <a:avLst/>
          </a:prstGeom>
        </p:spPr>
        <p:txBody>
          <a:bodyPr wrap="square" lIns="0" tIns="0" rIns="0" bIns="0">
            <a:spAutoFit/>
          </a:bodyPr>
          <a:lstStyle/>
          <a:p>
            <a:pPr algn="r"/>
            <a:fld id="{6D6B0ABC-6260-42CB-B8BD-84DA2F22F3DD}" type="slidenum">
              <a:rPr lang="en-IN" sz="800" smtClean="0">
                <a:solidFill>
                  <a:schemeClr val="bg1"/>
                </a:solidFill>
                <a:latin typeface="Poppins Light" panose="00000400000000000000" pitchFamily="2" charset="0"/>
                <a:cs typeface="Poppins Light" panose="00000400000000000000" pitchFamily="2" charset="0"/>
              </a:rPr>
              <a:pPr algn="r"/>
              <a:t>7</a:t>
            </a:fld>
            <a:endParaRPr lang="en-IN" sz="800" dirty="0">
              <a:solidFill>
                <a:schemeClr val="bg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174896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3" name="Freeform 3"/>
          <p:cNvSpPr/>
          <p:nvPr/>
        </p:nvSpPr>
        <p:spPr>
          <a:xfrm rot="10800000">
            <a:off x="14690" y="22123"/>
            <a:ext cx="9965922" cy="6865992"/>
          </a:xfrm>
          <a:custGeom>
            <a:avLst/>
            <a:gdLst/>
            <a:ahLst/>
            <a:cxnLst/>
            <a:rect l="l" t="t" r="r" b="b"/>
            <a:pathLst>
              <a:path w="3130550" h="3586348">
                <a:moveTo>
                  <a:pt x="0" y="1123950"/>
                </a:moveTo>
                <a:lnTo>
                  <a:pt x="0" y="3586348"/>
                </a:lnTo>
                <a:lnTo>
                  <a:pt x="3130550" y="3586348"/>
                </a:lnTo>
                <a:lnTo>
                  <a:pt x="3130550" y="0"/>
                </a:lnTo>
                <a:close/>
              </a:path>
            </a:pathLst>
          </a:custGeom>
          <a:solidFill>
            <a:srgbClr val="153B0D"/>
          </a:solidFill>
        </p:spPr>
      </p:sp>
      <p:sp>
        <p:nvSpPr>
          <p:cNvPr id="22" name="TextBox 21">
            <a:extLst>
              <a:ext uri="{FF2B5EF4-FFF2-40B4-BE49-F238E27FC236}">
                <a16:creationId xmlns:a16="http://schemas.microsoft.com/office/drawing/2014/main" id="{0B7BBFC9-4675-4825-946D-3749A2B8B162}"/>
              </a:ext>
            </a:extLst>
          </p:cNvPr>
          <p:cNvSpPr txBox="1"/>
          <p:nvPr/>
        </p:nvSpPr>
        <p:spPr>
          <a:xfrm>
            <a:off x="685621" y="564785"/>
            <a:ext cx="7851676" cy="410241"/>
          </a:xfrm>
          <a:prstGeom prst="rect">
            <a:avLst/>
          </a:prstGeom>
        </p:spPr>
        <p:txBody>
          <a:bodyPr wrap="square" lIns="0" tIns="0" rIns="0" bIns="0" rtlCol="0" anchor="t">
            <a:spAutoFit/>
          </a:bodyPr>
          <a:lstStyle/>
          <a:p>
            <a:pPr>
              <a:spcBef>
                <a:spcPct val="0"/>
              </a:spcBef>
            </a:pPr>
            <a:r>
              <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rPr>
              <a:t>Kakamega Zero-Waste Seven WTEG Power Plants – Circular Economy</a:t>
            </a:r>
          </a:p>
          <a:p>
            <a:pPr>
              <a:spcBef>
                <a:spcPct val="0"/>
              </a:spcBef>
            </a:pPr>
            <a:endPar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endParaRPr>
          </a:p>
        </p:txBody>
      </p:sp>
      <p:sp>
        <p:nvSpPr>
          <p:cNvPr id="23" name="TextBox 22">
            <a:extLst>
              <a:ext uri="{FF2B5EF4-FFF2-40B4-BE49-F238E27FC236}">
                <a16:creationId xmlns:a16="http://schemas.microsoft.com/office/drawing/2014/main" id="{CF1AA00F-8676-4417-BF6F-96426A1C751A}"/>
              </a:ext>
            </a:extLst>
          </p:cNvPr>
          <p:cNvSpPr txBox="1"/>
          <p:nvPr/>
        </p:nvSpPr>
        <p:spPr>
          <a:xfrm>
            <a:off x="698318" y="1157164"/>
            <a:ext cx="6158094" cy="2987471"/>
          </a:xfrm>
          <a:prstGeom prst="rect">
            <a:avLst/>
          </a:prstGeom>
          <a:noFill/>
        </p:spPr>
        <p:txBody>
          <a:bodyPr wrap="square" lIns="0" tIns="0" rIns="0" bIns="0">
            <a:noAutofit/>
          </a:bodyPr>
          <a:lstStyle/>
          <a:p>
            <a:pPr marL="342900" indent="-342900">
              <a:lnSpc>
                <a:spcPct val="125000"/>
              </a:lnSpc>
              <a:spcAft>
                <a:spcPts val="1600"/>
              </a:spcAft>
              <a:buClr>
                <a:schemeClr val="bg1"/>
              </a:buClr>
              <a:buFont typeface="+mj-lt"/>
              <a:buAutoNum type="arabicPeriod" startAt="7"/>
            </a:pPr>
            <a:r>
              <a:rPr lang="en-US" sz="2000" dirty="0">
                <a:solidFill>
                  <a:schemeClr val="bg1"/>
                </a:solidFill>
                <a:latin typeface="Poppins Light" panose="00000400000000000000" pitchFamily="2" charset="0"/>
                <a:cs typeface="Poppins Light" panose="00000400000000000000" pitchFamily="2" charset="0"/>
              </a:rPr>
              <a:t>The Zero-Waste WTEG power plants will process all toxic waste, household waste, hospital waste, rubber tires, plastics, metals, furniture, paper, glass, organics, etc.  All ferrous and non-ferrous metals are removed in the process and the remaining glass is crushed. The ash and crushed glass are combined with additional materials to make concrete, thereby eliminating the need for landfills.</a:t>
            </a:r>
          </a:p>
        </p:txBody>
      </p:sp>
      <p:pic>
        <p:nvPicPr>
          <p:cNvPr id="26" name="Picture 25">
            <a:extLst>
              <a:ext uri="{FF2B5EF4-FFF2-40B4-BE49-F238E27FC236}">
                <a16:creationId xmlns:a16="http://schemas.microsoft.com/office/drawing/2014/main" id="{32700951-9AB0-411F-9F83-06FF2A5060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618411" y="635191"/>
            <a:ext cx="3939171" cy="2714157"/>
          </a:xfrm>
          <a:prstGeom prst="rect">
            <a:avLst/>
          </a:prstGeom>
        </p:spPr>
      </p:pic>
      <p:pic>
        <p:nvPicPr>
          <p:cNvPr id="31" name="Picture 30">
            <a:extLst>
              <a:ext uri="{FF2B5EF4-FFF2-40B4-BE49-F238E27FC236}">
                <a16:creationId xmlns:a16="http://schemas.microsoft.com/office/drawing/2014/main" id="{F28285B3-DFF1-4E27-8E39-B2C38A339816}"/>
              </a:ext>
            </a:extLst>
          </p:cNvPr>
          <p:cNvPicPr>
            <a:picLocks noChangeAspect="1"/>
          </p:cNvPicPr>
          <p:nvPr/>
        </p:nvPicPr>
        <p:blipFill>
          <a:blip r:embed="rId3">
            <a:extLst>
              <a:ext uri="{28A0092B-C50C-407E-A947-70E740481C1C}">
                <a14:useLocalDpi xmlns:a14="http://schemas.microsoft.com/office/drawing/2010/main" val="0"/>
              </a:ext>
            </a:extLst>
          </a:blip>
          <a:srcRect l="8557" r="8557"/>
          <a:stretch/>
        </p:blipFill>
        <p:spPr>
          <a:xfrm>
            <a:off x="7618411" y="3619944"/>
            <a:ext cx="3939171" cy="2673270"/>
          </a:xfrm>
          <a:prstGeom prst="rect">
            <a:avLst/>
          </a:prstGeom>
        </p:spPr>
      </p:pic>
    </p:spTree>
    <p:extLst>
      <p:ext uri="{BB962C8B-B14F-4D97-AF65-F5344CB8AC3E}">
        <p14:creationId xmlns:p14="http://schemas.microsoft.com/office/powerpoint/2010/main" val="256624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53B0D"/>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5637213" y="1295400"/>
            <a:ext cx="915888" cy="4648200"/>
            <a:chOff x="0" y="0"/>
            <a:chExt cx="7013594" cy="15282389"/>
          </a:xfrm>
        </p:grpSpPr>
        <p:sp>
          <p:nvSpPr>
            <p:cNvPr id="3" name="Freeform 3"/>
            <p:cNvSpPr/>
            <p:nvPr/>
          </p:nvSpPr>
          <p:spPr>
            <a:xfrm>
              <a:off x="0" y="0"/>
              <a:ext cx="7013594" cy="15282390"/>
            </a:xfrm>
            <a:custGeom>
              <a:avLst/>
              <a:gdLst/>
              <a:ahLst/>
              <a:cxnLst/>
              <a:rect l="l" t="t" r="r" b="b"/>
              <a:pathLst>
                <a:path w="7013594" h="15282390">
                  <a:moveTo>
                    <a:pt x="7013594" y="15282390"/>
                  </a:moveTo>
                  <a:lnTo>
                    <a:pt x="0" y="15282390"/>
                  </a:lnTo>
                  <a:lnTo>
                    <a:pt x="0" y="0"/>
                  </a:lnTo>
                  <a:lnTo>
                    <a:pt x="7013594" y="15282390"/>
                  </a:lnTo>
                  <a:close/>
                </a:path>
              </a:pathLst>
            </a:custGeom>
            <a:solidFill>
              <a:srgbClr val="02A54B"/>
            </a:solidFill>
          </p:spPr>
        </p:sp>
      </p:grpSp>
      <p:sp>
        <p:nvSpPr>
          <p:cNvPr id="5" name="Freeform 5"/>
          <p:cNvSpPr/>
          <p:nvPr/>
        </p:nvSpPr>
        <p:spPr>
          <a:xfrm>
            <a:off x="5637213" y="1295400"/>
            <a:ext cx="5853294" cy="4648200"/>
          </a:xfrm>
          <a:custGeom>
            <a:avLst/>
            <a:gdLst/>
            <a:ahLst/>
            <a:cxnLst/>
            <a:rect l="l" t="t" r="r" b="b"/>
            <a:pathLst>
              <a:path w="8007350" h="2730119">
                <a:moveTo>
                  <a:pt x="8007350" y="0"/>
                </a:moveTo>
                <a:lnTo>
                  <a:pt x="8007350" y="2730119"/>
                </a:lnTo>
                <a:lnTo>
                  <a:pt x="0" y="2730119"/>
                </a:lnTo>
                <a:lnTo>
                  <a:pt x="1220216" y="0"/>
                </a:lnTo>
                <a:lnTo>
                  <a:pt x="8007350" y="0"/>
                </a:lnTo>
                <a:close/>
              </a:path>
            </a:pathLst>
          </a:custGeom>
          <a:blipFill>
            <a:blip r:embed="rId3" cstate="print">
              <a:extLst>
                <a:ext uri="{28A0092B-C50C-407E-A947-70E740481C1C}">
                  <a14:useLocalDpi xmlns:a14="http://schemas.microsoft.com/office/drawing/2010/main" val="0"/>
                </a:ext>
              </a:extLst>
            </a:blip>
            <a:stretch>
              <a:fillRect t="-11305" b="-11013"/>
            </a:stretch>
          </a:blipFill>
        </p:spPr>
      </p:sp>
      <p:sp>
        <p:nvSpPr>
          <p:cNvPr id="9" name="TextBox 8">
            <a:extLst>
              <a:ext uri="{FF2B5EF4-FFF2-40B4-BE49-F238E27FC236}">
                <a16:creationId xmlns:a16="http://schemas.microsoft.com/office/drawing/2014/main" id="{E078E1FD-B79C-4480-A6C3-029F9B0CBA18}"/>
              </a:ext>
            </a:extLst>
          </p:cNvPr>
          <p:cNvSpPr txBox="1"/>
          <p:nvPr/>
        </p:nvSpPr>
        <p:spPr>
          <a:xfrm>
            <a:off x="685621" y="564785"/>
            <a:ext cx="6881607" cy="410241"/>
          </a:xfrm>
          <a:prstGeom prst="rect">
            <a:avLst/>
          </a:prstGeom>
        </p:spPr>
        <p:txBody>
          <a:bodyPr wrap="square" lIns="0" tIns="0" rIns="0" bIns="0" rtlCol="0" anchor="t">
            <a:spAutoFit/>
          </a:bodyPr>
          <a:lstStyle/>
          <a:p>
            <a:pPr>
              <a:spcBef>
                <a:spcPct val="0"/>
              </a:spcBef>
            </a:pPr>
            <a:r>
              <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rPr>
              <a:t>Kakamega Zero-Waste Seven WTEG Power Plants – Circular Economy</a:t>
            </a:r>
          </a:p>
          <a:p>
            <a:pPr>
              <a:spcBef>
                <a:spcPct val="0"/>
              </a:spcBef>
            </a:pPr>
            <a:endParaRPr lang="en-US" sz="1333" dirty="0">
              <a:solidFill>
                <a:srgbClr val="02A54B"/>
              </a:solidFill>
              <a:latin typeface="Poppins Light" panose="00000400000000000000" pitchFamily="2" charset="0"/>
              <a:ea typeface="Open Sans Light" panose="020B0306030504020204" pitchFamily="34" charset="0"/>
              <a:cs typeface="Poppins Light" panose="00000400000000000000" pitchFamily="2" charset="0"/>
            </a:endParaRPr>
          </a:p>
        </p:txBody>
      </p:sp>
      <p:sp>
        <p:nvSpPr>
          <p:cNvPr id="10" name="TextBox 9">
            <a:extLst>
              <a:ext uri="{FF2B5EF4-FFF2-40B4-BE49-F238E27FC236}">
                <a16:creationId xmlns:a16="http://schemas.microsoft.com/office/drawing/2014/main" id="{51DA4026-35CD-41F4-BA0F-C324A3B2EE58}"/>
              </a:ext>
            </a:extLst>
          </p:cNvPr>
          <p:cNvSpPr txBox="1"/>
          <p:nvPr/>
        </p:nvSpPr>
        <p:spPr>
          <a:xfrm>
            <a:off x="698318" y="1157164"/>
            <a:ext cx="4710294" cy="2987471"/>
          </a:xfrm>
          <a:prstGeom prst="rect">
            <a:avLst/>
          </a:prstGeom>
          <a:noFill/>
        </p:spPr>
        <p:txBody>
          <a:bodyPr wrap="square" lIns="0" tIns="0" rIns="0" bIns="0">
            <a:noAutofit/>
          </a:bodyPr>
          <a:lstStyle>
            <a:defPPr>
              <a:defRPr lang="en-US"/>
            </a:defPPr>
            <a:lvl1pPr marL="342900" indent="-342900">
              <a:lnSpc>
                <a:spcPct val="125000"/>
              </a:lnSpc>
              <a:spcAft>
                <a:spcPts val="1600"/>
              </a:spcAft>
              <a:buClr>
                <a:schemeClr val="bg1"/>
              </a:buClr>
              <a:buFont typeface="+mj-lt"/>
              <a:buAutoNum type="arabicPeriod" startAt="7"/>
              <a:defRPr sz="2000">
                <a:solidFill>
                  <a:schemeClr val="bg1"/>
                </a:solidFill>
                <a:latin typeface="Poppins Light" panose="00000400000000000000" pitchFamily="2" charset="0"/>
                <a:cs typeface="Poppins Light" panose="00000400000000000000" pitchFamily="2" charset="0"/>
              </a:defRPr>
            </a:lvl1pPr>
          </a:lstStyle>
          <a:p>
            <a:pPr>
              <a:buFont typeface="+mj-lt"/>
              <a:buAutoNum type="arabicPeriod" startAt="8"/>
            </a:pPr>
            <a:r>
              <a:rPr lang="en-US" dirty="0"/>
              <a:t>The technology that we use is gasification that is used to produce heat for boilers that drive power turbines to produce electricity. Because we combine the process with co-generation (combined-cycle) our hybrid technology will produce approximately 18 MW from 500 tons of MSW per day for each Zero-Waste WTEG power plant. Approximately one megawatt of electricity is used by the plant.</a:t>
            </a:r>
          </a:p>
        </p:txBody>
      </p:sp>
      <p:sp>
        <p:nvSpPr>
          <p:cNvPr id="11" name="Rectangle 10">
            <a:extLst>
              <a:ext uri="{FF2B5EF4-FFF2-40B4-BE49-F238E27FC236}">
                <a16:creationId xmlns:a16="http://schemas.microsoft.com/office/drawing/2014/main" id="{50AB8BC1-66DE-44DC-AC65-FC718CA30E69}"/>
              </a:ext>
            </a:extLst>
          </p:cNvPr>
          <p:cNvSpPr/>
          <p:nvPr/>
        </p:nvSpPr>
        <p:spPr>
          <a:xfrm>
            <a:off x="10561038" y="6578600"/>
            <a:ext cx="916772" cy="123111"/>
          </a:xfrm>
          <a:prstGeom prst="rect">
            <a:avLst/>
          </a:prstGeom>
        </p:spPr>
        <p:txBody>
          <a:bodyPr wrap="square" lIns="0" tIns="0" rIns="0" bIns="0">
            <a:spAutoFit/>
          </a:bodyPr>
          <a:lstStyle/>
          <a:p>
            <a:pPr algn="r"/>
            <a:fld id="{6D6B0ABC-6260-42CB-B8BD-84DA2F22F3DD}" type="slidenum">
              <a:rPr lang="en-IN" sz="800" smtClean="0">
                <a:solidFill>
                  <a:schemeClr val="bg1"/>
                </a:solidFill>
                <a:latin typeface="Poppins Light" panose="00000400000000000000" pitchFamily="2" charset="0"/>
                <a:cs typeface="Poppins Light" panose="00000400000000000000" pitchFamily="2" charset="0"/>
              </a:rPr>
              <a:pPr algn="r"/>
              <a:t>9</a:t>
            </a:fld>
            <a:endParaRPr lang="en-IN" sz="800" dirty="0">
              <a:solidFill>
                <a:schemeClr val="bg1"/>
              </a:solidFill>
              <a:latin typeface="Poppins Light" panose="00000400000000000000" pitchFamily="2" charset="0"/>
              <a:cs typeface="Poppins Light" panose="000004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988</TotalTime>
  <Words>2375</Words>
  <Application>Microsoft Office PowerPoint</Application>
  <PresentationFormat>Custom</PresentationFormat>
  <Paragraphs>107</Paragraphs>
  <Slides>25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Poppins SemiBold</vt:lpstr>
      <vt:lpstr>Arial</vt:lpstr>
      <vt:lpstr>Libre Franklin</vt:lpstr>
      <vt:lpstr>Calibri</vt:lpstr>
      <vt:lpstr>Open Sans</vt:lpstr>
      <vt:lpstr>Poppins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Green and White Diagonal Blocks Real Estate Buyer Listing Presentation</dc:title>
  <dc:creator>Satish Shinde</dc:creator>
  <cp:lastModifiedBy>Alan Brewer MSc</cp:lastModifiedBy>
  <cp:revision>107</cp:revision>
  <dcterms:created xsi:type="dcterms:W3CDTF">2006-08-16T00:00:00Z</dcterms:created>
  <dcterms:modified xsi:type="dcterms:W3CDTF">2021-10-28T16:55:48Z</dcterms:modified>
  <dc:identifier>DAEn_i_ytfs</dc:identifier>
</cp:coreProperties>
</file>